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0" r:id="rId2"/>
    <p:sldId id="265"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尻　尚哉" initials="河尻　尚哉" lastIdx="1" clrIdx="0">
    <p:extLst>
      <p:ext uri="{19B8F6BF-5375-455C-9EA6-DF929625EA0E}">
        <p15:presenceInfo xmlns:p15="http://schemas.microsoft.com/office/powerpoint/2012/main" userId="S::naoya.kawajiri@hokkaido-airports.co.jp::20b648f6-801a-4ede-9ce7-53d5acde23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9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47"/>
  </p:normalViewPr>
  <p:slideViewPr>
    <p:cSldViewPr showGuides="1">
      <p:cViewPr varScale="1">
        <p:scale>
          <a:sx n="61" d="100"/>
          <a:sy n="61" d="100"/>
        </p:scale>
        <p:origin x="2510" y="62"/>
      </p:cViewPr>
      <p:guideLst>
        <p:guide orient="horz" pos="2880"/>
        <p:guide pos="216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77D12303-0254-4604-B5F1-0581003DE97E}" type="datetimeFigureOut">
              <a:rPr kumimoji="1" lang="ja-JP" altLang="en-US" smtClean="0"/>
              <a:t>2022/9/22</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1E41726D-FEBF-47B7-A238-0E412E80AA17}" type="slidenum">
              <a:rPr kumimoji="1" lang="ja-JP" altLang="en-US" smtClean="0"/>
              <a:t>‹#›</a:t>
            </a:fld>
            <a:endParaRPr kumimoji="1" lang="ja-JP" altLang="en-US"/>
          </a:p>
        </p:txBody>
      </p:sp>
    </p:spTree>
    <p:extLst>
      <p:ext uri="{BB962C8B-B14F-4D97-AF65-F5344CB8AC3E}">
        <p14:creationId xmlns:p14="http://schemas.microsoft.com/office/powerpoint/2010/main" val="34059516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68A1D7-2FBA-496F-B948-1416A324C90D}" type="slidenum">
              <a:rPr kumimoji="1" lang="ja-JP" altLang="en-US" smtClean="0"/>
              <a:t>2</a:t>
            </a:fld>
            <a:endParaRPr kumimoji="1" lang="ja-JP" altLang="en-US"/>
          </a:p>
        </p:txBody>
      </p:sp>
    </p:spTree>
    <p:extLst>
      <p:ext uri="{BB962C8B-B14F-4D97-AF65-F5344CB8AC3E}">
        <p14:creationId xmlns:p14="http://schemas.microsoft.com/office/powerpoint/2010/main" val="307248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390837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188802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117272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392995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249126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35863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229393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421021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235535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308646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560" y="179512"/>
            <a:ext cx="1700808" cy="27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14"/>
          <p:cNvSpPr txBox="1">
            <a:spLocks noChangeArrowheads="1"/>
          </p:cNvSpPr>
          <p:nvPr userDrawn="1"/>
        </p:nvSpPr>
        <p:spPr bwMode="auto">
          <a:xfrm>
            <a:off x="204960" y="755576"/>
            <a:ext cx="1146469" cy="261610"/>
          </a:xfrm>
          <a:prstGeom prst="rect">
            <a:avLst/>
          </a:prstGeom>
          <a:noFill/>
          <a:ln w="9525">
            <a:noFill/>
            <a:miter lim="800000"/>
            <a:headEnd/>
            <a:tailEnd/>
          </a:ln>
        </p:spPr>
        <p:txBody>
          <a:bodyPr wrap="none">
            <a:spAutoFit/>
          </a:bodyPr>
          <a:lstStyle/>
          <a:p>
            <a:pPr algn="ctr"/>
            <a:r>
              <a:rPr lang="ja-JP" altLang="en-US" sz="1100" u="sng" spc="150" dirty="0">
                <a:latin typeface="+mn-ea"/>
                <a:cs typeface="Arial Unicode MS" pitchFamily="50" charset="-128"/>
              </a:rPr>
              <a:t>報道関係各位</a:t>
            </a:r>
            <a:endParaRPr lang="en-US" altLang="ja-JP" sz="1100" u="sng" spc="150" dirty="0">
              <a:latin typeface="+mn-ea"/>
              <a:cs typeface="Arial Unicode MS" pitchFamily="50" charset="-128"/>
            </a:endParaRPr>
          </a:p>
        </p:txBody>
      </p:sp>
      <p:sp>
        <p:nvSpPr>
          <p:cNvPr id="8" name="テキスト ボックス 7"/>
          <p:cNvSpPr txBox="1"/>
          <p:nvPr userDrawn="1"/>
        </p:nvSpPr>
        <p:spPr>
          <a:xfrm>
            <a:off x="124803" y="77043"/>
            <a:ext cx="5793099" cy="523220"/>
          </a:xfrm>
          <a:prstGeom prst="rect">
            <a:avLst/>
          </a:prstGeom>
          <a:noFill/>
        </p:spPr>
        <p:txBody>
          <a:bodyPr wrap="square" rtlCol="0">
            <a:spAutoFit/>
          </a:bodyPr>
          <a:lstStyle/>
          <a:p>
            <a:r>
              <a:rPr kumimoji="1" lang="en-US" altLang="ja-JP" sz="2800" b="1" dirty="0">
                <a:solidFill>
                  <a:srgbClr val="1494AF"/>
                </a:solidFill>
                <a:latin typeface="Verdana" panose="020B0604030504040204" pitchFamily="34" charset="0"/>
                <a:ea typeface="Verdana" panose="020B0604030504040204" pitchFamily="34" charset="0"/>
                <a:cs typeface="Verdana" panose="020B0604030504040204" pitchFamily="34" charset="0"/>
              </a:rPr>
              <a:t>PRESS</a:t>
            </a:r>
            <a:r>
              <a:rPr kumimoji="1" lang="ja-JP" altLang="en-US" sz="2800" b="1" dirty="0">
                <a:solidFill>
                  <a:srgbClr val="1494AF"/>
                </a:solidFill>
                <a:latin typeface="Verdana" panose="020B0604030504040204" pitchFamily="34" charset="0"/>
                <a:cs typeface="Verdana" panose="020B0604030504040204" pitchFamily="34" charset="0"/>
              </a:rPr>
              <a:t>　</a:t>
            </a:r>
            <a:r>
              <a:rPr kumimoji="1" lang="en-US" altLang="ja-JP" sz="2800" b="1" dirty="0">
                <a:solidFill>
                  <a:srgbClr val="1494AF"/>
                </a:solidFill>
                <a:latin typeface="Verdana" panose="020B0604030504040204" pitchFamily="34" charset="0"/>
                <a:ea typeface="Verdana" panose="020B0604030504040204" pitchFamily="34" charset="0"/>
                <a:cs typeface="Verdana" panose="020B0604030504040204" pitchFamily="34" charset="0"/>
              </a:rPr>
              <a:t>RELEASE</a:t>
            </a:r>
            <a:endParaRPr kumimoji="1" lang="ja-JP" altLang="en-US" sz="2800" b="1" dirty="0">
              <a:solidFill>
                <a:srgbClr val="1494AF"/>
              </a:solidFill>
              <a:latin typeface="Verdana" panose="020B0604030504040204" pitchFamily="34" charset="0"/>
              <a:cs typeface="Verdana" panose="020B0604030504040204" pitchFamily="34" charset="0"/>
            </a:endParaRPr>
          </a:p>
        </p:txBody>
      </p:sp>
      <p:cxnSp>
        <p:nvCxnSpPr>
          <p:cNvPr id="9" name="直線コネクタ 8"/>
          <p:cNvCxnSpPr/>
          <p:nvPr userDrawn="1"/>
        </p:nvCxnSpPr>
        <p:spPr>
          <a:xfrm>
            <a:off x="90875" y="601621"/>
            <a:ext cx="6650493" cy="0"/>
          </a:xfrm>
          <a:prstGeom prst="line">
            <a:avLst/>
          </a:prstGeom>
          <a:ln w="38100">
            <a:solidFill>
              <a:srgbClr val="1494AF"/>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80022" y="8963780"/>
            <a:ext cx="1897955" cy="14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図 10"/>
          <p:cNvPicPr>
            <a:picLocks noChangeAspect="1"/>
          </p:cNvPicPr>
          <p:nvPr userDrawn="1"/>
        </p:nvPicPr>
        <p:blipFill rotWithShape="1">
          <a:blip r:embed="rId4"/>
          <a:srcRect l="32864" t="-12710" b="7262"/>
          <a:stretch/>
        </p:blipFill>
        <p:spPr>
          <a:xfrm>
            <a:off x="90874" y="788621"/>
            <a:ext cx="6650493" cy="7778436"/>
          </a:xfrm>
          <a:prstGeom prst="rect">
            <a:avLst/>
          </a:prstGeom>
        </p:spPr>
      </p:pic>
      <p:sp>
        <p:nvSpPr>
          <p:cNvPr id="2" name="タイトル 1"/>
          <p:cNvSpPr>
            <a:spLocks noGrp="1"/>
          </p:cNvSpPr>
          <p:nvPr>
            <p:ph type="title"/>
          </p:nvPr>
        </p:nvSpPr>
        <p:spPr>
          <a:xfrm>
            <a:off x="342900" y="959768"/>
            <a:ext cx="6172200" cy="1524000"/>
          </a:xfrm>
        </p:spPr>
        <p:txBody>
          <a:bodyPr>
            <a:normAutofit/>
          </a:bodyPr>
          <a:lstStyle>
            <a:lvl1pPr>
              <a:defRPr sz="3600"/>
            </a:lvl1pPr>
          </a:lstStyle>
          <a:p>
            <a:r>
              <a:rPr kumimoji="1" lang="ja-JP" altLang="en-US"/>
              <a:t>マスター タイトルの書式設定</a:t>
            </a:r>
          </a:p>
        </p:txBody>
      </p:sp>
      <p:sp>
        <p:nvSpPr>
          <p:cNvPr id="13" name="正方形/長方形 12"/>
          <p:cNvSpPr/>
          <p:nvPr userDrawn="1"/>
        </p:nvSpPr>
        <p:spPr>
          <a:xfrm>
            <a:off x="295712" y="7884368"/>
            <a:ext cx="6241002" cy="9691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500" spc="120" dirty="0">
              <a:solidFill>
                <a:schemeClr val="tx1"/>
              </a:solidFill>
              <a:latin typeface="+mn-ea"/>
            </a:endParaRPr>
          </a:p>
          <a:p>
            <a:pPr algn="ctr"/>
            <a:r>
              <a:rPr kumimoji="1" lang="ja-JP" altLang="en-US" sz="1200" spc="120" dirty="0">
                <a:solidFill>
                  <a:schemeClr val="tx1"/>
                </a:solidFill>
                <a:latin typeface="+mn-ea"/>
              </a:rPr>
              <a:t>＜本件に関するお問い合わせ＞</a:t>
            </a:r>
            <a:endParaRPr kumimoji="1" lang="en-US" altLang="ja-JP" sz="1200" spc="120" dirty="0">
              <a:solidFill>
                <a:schemeClr val="tx1"/>
              </a:solidFill>
              <a:latin typeface="+mn-ea"/>
            </a:endParaRPr>
          </a:p>
          <a:p>
            <a:pPr algn="ctr"/>
            <a:endParaRPr lang="en-US" altLang="ja-JP" sz="1200" spc="120" dirty="0">
              <a:solidFill>
                <a:schemeClr val="tx1"/>
              </a:solidFill>
              <a:latin typeface="+mn-ea"/>
            </a:endParaRPr>
          </a:p>
          <a:p>
            <a:pPr algn="ctr"/>
            <a:endParaRPr lang="ja-JP" altLang="en-US" sz="1200" spc="120" dirty="0">
              <a:solidFill>
                <a:schemeClr val="tx1"/>
              </a:solidFill>
              <a:latin typeface="+mn-ea"/>
            </a:endParaRPr>
          </a:p>
        </p:txBody>
      </p:sp>
    </p:spTree>
    <p:extLst>
      <p:ext uri="{BB962C8B-B14F-4D97-AF65-F5344CB8AC3E}">
        <p14:creationId xmlns:p14="http://schemas.microsoft.com/office/powerpoint/2010/main" val="264359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cstate="print">
            <a:alphaModFix amt="8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302743" y="3275856"/>
            <a:ext cx="3710433" cy="4230412"/>
          </a:xfrm>
          <a:prstGeom prst="rect">
            <a:avLst/>
          </a:prstGeom>
          <a:effectLst/>
        </p:spPr>
      </p:pic>
      <p:sp>
        <p:nvSpPr>
          <p:cNvPr id="3" name="日付プレースホルダー 2"/>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88944" y="177456"/>
            <a:ext cx="2244253"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14"/>
          <p:cNvSpPr txBox="1">
            <a:spLocks noChangeArrowheads="1"/>
          </p:cNvSpPr>
          <p:nvPr userDrawn="1"/>
        </p:nvSpPr>
        <p:spPr bwMode="auto">
          <a:xfrm>
            <a:off x="204960" y="755576"/>
            <a:ext cx="1146469" cy="261610"/>
          </a:xfrm>
          <a:prstGeom prst="rect">
            <a:avLst/>
          </a:prstGeom>
          <a:noFill/>
          <a:ln w="9525">
            <a:noFill/>
            <a:miter lim="800000"/>
            <a:headEnd/>
            <a:tailEnd/>
          </a:ln>
        </p:spPr>
        <p:txBody>
          <a:bodyPr wrap="none">
            <a:spAutoFit/>
          </a:bodyPr>
          <a:lstStyle/>
          <a:p>
            <a:pPr algn="ctr"/>
            <a:r>
              <a:rPr lang="ja-JP" altLang="en-US" sz="1100" u="sng" spc="150" dirty="0">
                <a:latin typeface="+mn-ea"/>
                <a:cs typeface="Arial Unicode MS" pitchFamily="50" charset="-128"/>
              </a:rPr>
              <a:t>報道関係各位</a:t>
            </a:r>
            <a:endParaRPr lang="en-US" altLang="ja-JP" sz="1100" u="sng" spc="150" dirty="0">
              <a:latin typeface="+mn-ea"/>
              <a:cs typeface="Arial Unicode MS" pitchFamily="50" charset="-128"/>
            </a:endParaRPr>
          </a:p>
        </p:txBody>
      </p:sp>
      <p:sp>
        <p:nvSpPr>
          <p:cNvPr id="8" name="テキスト ボックス 7"/>
          <p:cNvSpPr txBox="1"/>
          <p:nvPr userDrawn="1"/>
        </p:nvSpPr>
        <p:spPr>
          <a:xfrm>
            <a:off x="124803" y="149895"/>
            <a:ext cx="5793099" cy="461665"/>
          </a:xfrm>
          <a:prstGeom prst="rect">
            <a:avLst/>
          </a:prstGeom>
          <a:noFill/>
        </p:spPr>
        <p:txBody>
          <a:bodyPr wrap="square" rtlCol="0">
            <a:spAutoFit/>
          </a:bodyPr>
          <a:lstStyle/>
          <a:p>
            <a:r>
              <a:rPr kumimoji="1" lang="en-US" altLang="ja-JP" sz="2400" b="1" dirty="0">
                <a:solidFill>
                  <a:srgbClr val="1494AF"/>
                </a:solidFill>
                <a:latin typeface="Verdana" panose="020B0604030504040204" pitchFamily="34" charset="0"/>
                <a:ea typeface="Verdana" panose="020B0604030504040204" pitchFamily="34" charset="0"/>
                <a:cs typeface="Verdana" panose="020B0604030504040204" pitchFamily="34" charset="0"/>
              </a:rPr>
              <a:t>PRESS</a:t>
            </a:r>
            <a:r>
              <a:rPr kumimoji="1" lang="ja-JP" altLang="en-US" sz="2400" b="1" dirty="0">
                <a:solidFill>
                  <a:srgbClr val="1494AF"/>
                </a:solidFill>
                <a:latin typeface="Verdana" panose="020B0604030504040204" pitchFamily="34" charset="0"/>
                <a:cs typeface="Verdana" panose="020B0604030504040204" pitchFamily="34" charset="0"/>
              </a:rPr>
              <a:t>　</a:t>
            </a:r>
            <a:r>
              <a:rPr kumimoji="1" lang="en-US" altLang="ja-JP" sz="2400" b="1" dirty="0">
                <a:solidFill>
                  <a:srgbClr val="1494AF"/>
                </a:solidFill>
                <a:latin typeface="Verdana" panose="020B0604030504040204" pitchFamily="34" charset="0"/>
                <a:ea typeface="Verdana" panose="020B0604030504040204" pitchFamily="34" charset="0"/>
                <a:cs typeface="Verdana" panose="020B0604030504040204" pitchFamily="34" charset="0"/>
              </a:rPr>
              <a:t>RELEASE</a:t>
            </a:r>
            <a:endParaRPr kumimoji="1" lang="ja-JP" altLang="en-US" sz="2400" b="1" dirty="0">
              <a:solidFill>
                <a:srgbClr val="1494AF"/>
              </a:solidFill>
              <a:latin typeface="Verdana" panose="020B0604030504040204" pitchFamily="34" charset="0"/>
              <a:cs typeface="Verdana" panose="020B0604030504040204" pitchFamily="34" charset="0"/>
            </a:endParaRPr>
          </a:p>
        </p:txBody>
      </p:sp>
      <p:cxnSp>
        <p:nvCxnSpPr>
          <p:cNvPr id="9" name="直線コネクタ 8"/>
          <p:cNvCxnSpPr/>
          <p:nvPr userDrawn="1"/>
        </p:nvCxnSpPr>
        <p:spPr>
          <a:xfrm>
            <a:off x="90875" y="601621"/>
            <a:ext cx="6650493" cy="0"/>
          </a:xfrm>
          <a:prstGeom prst="line">
            <a:avLst/>
          </a:prstGeom>
          <a:ln w="38100">
            <a:solidFill>
              <a:srgbClr val="1494AF"/>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0022" y="8963780"/>
            <a:ext cx="1897955" cy="14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342900" y="959768"/>
            <a:ext cx="6172200" cy="1524000"/>
          </a:xfrm>
          <a:noFill/>
        </p:spPr>
        <p:txBody>
          <a:bodyPr>
            <a:normAutofit/>
          </a:bodyPr>
          <a:lstStyle>
            <a:lvl1pPr>
              <a:defRPr sz="3600">
                <a:solidFill>
                  <a:schemeClr val="tx1"/>
                </a:solidFill>
              </a:defRPr>
            </a:lvl1pPr>
          </a:lstStyle>
          <a:p>
            <a:r>
              <a:rPr kumimoji="1" lang="ja-JP" altLang="en-US" dirty="0"/>
              <a:t>マスター タイトルの書式設定</a:t>
            </a:r>
          </a:p>
        </p:txBody>
      </p:sp>
      <p:cxnSp>
        <p:nvCxnSpPr>
          <p:cNvPr id="15" name="直線コネクタ 14"/>
          <p:cNvCxnSpPr/>
          <p:nvPr userDrawn="1"/>
        </p:nvCxnSpPr>
        <p:spPr>
          <a:xfrm>
            <a:off x="90875" y="2358064"/>
            <a:ext cx="6650493" cy="0"/>
          </a:xfrm>
          <a:prstGeom prst="line">
            <a:avLst/>
          </a:prstGeom>
          <a:ln w="12700">
            <a:solidFill>
              <a:srgbClr val="1494AF"/>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userDrawn="1"/>
        </p:nvSpPr>
        <p:spPr>
          <a:xfrm>
            <a:off x="295712" y="8100392"/>
            <a:ext cx="6241002" cy="7193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pc="120" dirty="0">
                <a:solidFill>
                  <a:schemeClr val="tx1"/>
                </a:solidFill>
                <a:latin typeface="+mn-ea"/>
              </a:rPr>
              <a:t>＜本件に関するお問い合わせ＞</a:t>
            </a:r>
            <a:endParaRPr kumimoji="1" lang="en-US" altLang="ja-JP" sz="1200" spc="120" dirty="0">
              <a:solidFill>
                <a:schemeClr val="tx1"/>
              </a:solidFill>
              <a:latin typeface="+mn-ea"/>
            </a:endParaRPr>
          </a:p>
          <a:p>
            <a:pPr algn="ctr"/>
            <a:endParaRPr lang="en-US" altLang="ja-JP" sz="1200" spc="120" dirty="0">
              <a:solidFill>
                <a:schemeClr val="tx1"/>
              </a:solidFill>
              <a:latin typeface="+mn-ea"/>
            </a:endParaRPr>
          </a:p>
          <a:p>
            <a:pPr algn="ctr"/>
            <a:endParaRPr lang="ja-JP" altLang="en-US" sz="1200" spc="120" dirty="0">
              <a:solidFill>
                <a:schemeClr val="tx1"/>
              </a:solidFill>
              <a:latin typeface="+mn-ea"/>
            </a:endParaRPr>
          </a:p>
        </p:txBody>
      </p:sp>
    </p:spTree>
    <p:extLst>
      <p:ext uri="{BB962C8B-B14F-4D97-AF65-F5344CB8AC3E}">
        <p14:creationId xmlns:p14="http://schemas.microsoft.com/office/powerpoint/2010/main" val="102675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560" y="179512"/>
            <a:ext cx="1700808" cy="27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14"/>
          <p:cNvSpPr txBox="1">
            <a:spLocks noChangeArrowheads="1"/>
          </p:cNvSpPr>
          <p:nvPr userDrawn="1"/>
        </p:nvSpPr>
        <p:spPr bwMode="auto">
          <a:xfrm>
            <a:off x="204960" y="755576"/>
            <a:ext cx="1146469" cy="261610"/>
          </a:xfrm>
          <a:prstGeom prst="rect">
            <a:avLst/>
          </a:prstGeom>
          <a:noFill/>
          <a:ln w="9525">
            <a:noFill/>
            <a:miter lim="800000"/>
            <a:headEnd/>
            <a:tailEnd/>
          </a:ln>
        </p:spPr>
        <p:txBody>
          <a:bodyPr wrap="none">
            <a:spAutoFit/>
          </a:bodyPr>
          <a:lstStyle/>
          <a:p>
            <a:pPr algn="ctr"/>
            <a:r>
              <a:rPr lang="ja-JP" altLang="en-US" sz="1100" u="sng" spc="150" dirty="0">
                <a:latin typeface="+mn-ea"/>
                <a:cs typeface="Arial Unicode MS" pitchFamily="50" charset="-128"/>
              </a:rPr>
              <a:t>報道関係各位</a:t>
            </a:r>
            <a:endParaRPr lang="en-US" altLang="ja-JP" sz="1100" u="sng" spc="150" dirty="0">
              <a:latin typeface="+mn-ea"/>
              <a:cs typeface="Arial Unicode MS" pitchFamily="50" charset="-128"/>
            </a:endParaRPr>
          </a:p>
        </p:txBody>
      </p:sp>
      <p:sp>
        <p:nvSpPr>
          <p:cNvPr id="8" name="テキスト ボックス 7"/>
          <p:cNvSpPr txBox="1"/>
          <p:nvPr userDrawn="1"/>
        </p:nvSpPr>
        <p:spPr>
          <a:xfrm>
            <a:off x="124803" y="77043"/>
            <a:ext cx="5793099" cy="523220"/>
          </a:xfrm>
          <a:prstGeom prst="rect">
            <a:avLst/>
          </a:prstGeom>
          <a:noFill/>
        </p:spPr>
        <p:txBody>
          <a:bodyPr wrap="square" rtlCol="0">
            <a:spAutoFit/>
          </a:bodyPr>
          <a:lstStyle/>
          <a:p>
            <a:r>
              <a:rPr kumimoji="1" lang="en-US" altLang="ja-JP" sz="2800" b="1" dirty="0">
                <a:solidFill>
                  <a:srgbClr val="1494AF"/>
                </a:solidFill>
                <a:latin typeface="Verdana" panose="020B0604030504040204" pitchFamily="34" charset="0"/>
                <a:ea typeface="Verdana" panose="020B0604030504040204" pitchFamily="34" charset="0"/>
                <a:cs typeface="Verdana" panose="020B0604030504040204" pitchFamily="34" charset="0"/>
              </a:rPr>
              <a:t>PRESS</a:t>
            </a:r>
            <a:r>
              <a:rPr kumimoji="1" lang="ja-JP" altLang="en-US" sz="2800" b="1" dirty="0">
                <a:solidFill>
                  <a:srgbClr val="1494AF"/>
                </a:solidFill>
                <a:latin typeface="Verdana" panose="020B0604030504040204" pitchFamily="34" charset="0"/>
                <a:cs typeface="Verdana" panose="020B0604030504040204" pitchFamily="34" charset="0"/>
              </a:rPr>
              <a:t>　</a:t>
            </a:r>
            <a:r>
              <a:rPr kumimoji="1" lang="en-US" altLang="ja-JP" sz="2800" b="1" dirty="0">
                <a:solidFill>
                  <a:srgbClr val="1494AF"/>
                </a:solidFill>
                <a:latin typeface="Verdana" panose="020B0604030504040204" pitchFamily="34" charset="0"/>
                <a:ea typeface="Verdana" panose="020B0604030504040204" pitchFamily="34" charset="0"/>
                <a:cs typeface="Verdana" panose="020B0604030504040204" pitchFamily="34" charset="0"/>
              </a:rPr>
              <a:t>RELEASE</a:t>
            </a:r>
            <a:endParaRPr kumimoji="1" lang="ja-JP" altLang="en-US" sz="2800" b="1" dirty="0">
              <a:solidFill>
                <a:srgbClr val="1494AF"/>
              </a:solidFill>
              <a:latin typeface="Verdana" panose="020B0604030504040204" pitchFamily="34" charset="0"/>
              <a:cs typeface="Verdana" panose="020B0604030504040204" pitchFamily="34" charset="0"/>
            </a:endParaRPr>
          </a:p>
        </p:txBody>
      </p:sp>
      <p:cxnSp>
        <p:nvCxnSpPr>
          <p:cNvPr id="9" name="直線コネクタ 8"/>
          <p:cNvCxnSpPr/>
          <p:nvPr userDrawn="1"/>
        </p:nvCxnSpPr>
        <p:spPr>
          <a:xfrm>
            <a:off x="90875" y="601621"/>
            <a:ext cx="6650493" cy="0"/>
          </a:xfrm>
          <a:prstGeom prst="line">
            <a:avLst/>
          </a:prstGeom>
          <a:ln w="38100">
            <a:solidFill>
              <a:srgbClr val="1494AF"/>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80022" y="8963780"/>
            <a:ext cx="1897955" cy="14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342900" y="959768"/>
            <a:ext cx="6172200" cy="1524000"/>
          </a:xfrm>
          <a:noFill/>
        </p:spPr>
        <p:txBody>
          <a:bodyPr>
            <a:normAutofit/>
          </a:bodyPr>
          <a:lstStyle>
            <a:lvl1pPr>
              <a:defRPr sz="3600">
                <a:solidFill>
                  <a:schemeClr val="tx1"/>
                </a:solidFill>
              </a:defRPr>
            </a:lvl1pPr>
          </a:lstStyle>
          <a:p>
            <a:r>
              <a:rPr kumimoji="1" lang="ja-JP" altLang="en-US" dirty="0"/>
              <a:t>マスター タイトルの書式設定</a:t>
            </a:r>
          </a:p>
        </p:txBody>
      </p:sp>
      <p:cxnSp>
        <p:nvCxnSpPr>
          <p:cNvPr id="15" name="直線コネクタ 14"/>
          <p:cNvCxnSpPr/>
          <p:nvPr userDrawn="1"/>
        </p:nvCxnSpPr>
        <p:spPr>
          <a:xfrm>
            <a:off x="90875" y="2555776"/>
            <a:ext cx="6650493" cy="0"/>
          </a:xfrm>
          <a:prstGeom prst="line">
            <a:avLst/>
          </a:prstGeom>
          <a:ln w="12700">
            <a:solidFill>
              <a:srgbClr val="1494AF"/>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userDrawn="1"/>
        </p:nvSpPr>
        <p:spPr>
          <a:xfrm>
            <a:off x="295712" y="7994599"/>
            <a:ext cx="6241002" cy="8251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pc="120" dirty="0">
                <a:solidFill>
                  <a:schemeClr val="tx1"/>
                </a:solidFill>
                <a:latin typeface="+mn-ea"/>
              </a:rPr>
              <a:t>＜本件に関するお問い合わせ＞</a:t>
            </a:r>
            <a:endParaRPr kumimoji="1" lang="en-US" altLang="ja-JP" sz="1200" spc="120" dirty="0">
              <a:solidFill>
                <a:schemeClr val="tx1"/>
              </a:solidFill>
              <a:latin typeface="+mn-ea"/>
            </a:endParaRPr>
          </a:p>
          <a:p>
            <a:pPr algn="ctr"/>
            <a:endParaRPr lang="en-US" altLang="ja-JP" sz="1200" spc="120" dirty="0">
              <a:solidFill>
                <a:schemeClr val="tx1"/>
              </a:solidFill>
              <a:latin typeface="+mn-ea"/>
            </a:endParaRPr>
          </a:p>
          <a:p>
            <a:pPr algn="ctr"/>
            <a:endParaRPr lang="ja-JP" altLang="en-US" sz="1200" spc="120" dirty="0">
              <a:solidFill>
                <a:schemeClr val="tx1"/>
              </a:solidFill>
              <a:latin typeface="+mn-ea"/>
            </a:endParaRPr>
          </a:p>
        </p:txBody>
      </p:sp>
    </p:spTree>
    <p:extLst>
      <p:ext uri="{BB962C8B-B14F-4D97-AF65-F5344CB8AC3E}">
        <p14:creationId xmlns:p14="http://schemas.microsoft.com/office/powerpoint/2010/main" val="218770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781" y="2051720"/>
            <a:ext cx="508049" cy="49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図 17"/>
          <p:cNvPicPr>
            <a:picLocks noChangeAspect="1"/>
          </p:cNvPicPr>
          <p:nvPr/>
        </p:nvPicPr>
        <p:blipFill rotWithShape="1">
          <a:blip r:embed="rId3"/>
          <a:srcRect l="22447"/>
          <a:stretch/>
        </p:blipFill>
        <p:spPr>
          <a:xfrm>
            <a:off x="124803" y="2555775"/>
            <a:ext cx="6612480" cy="5976665"/>
          </a:xfrm>
          <a:prstGeom prst="rect">
            <a:avLst/>
          </a:prstGeom>
        </p:spPr>
      </p:pic>
      <p:sp>
        <p:nvSpPr>
          <p:cNvPr id="3" name="日付プレースホルダー 2"/>
          <p:cNvSpPr>
            <a:spLocks noGrp="1"/>
          </p:cNvSpPr>
          <p:nvPr>
            <p:ph type="dt" sz="half" idx="10"/>
          </p:nvPr>
        </p:nvSpPr>
        <p:spPr/>
        <p:txBody>
          <a:bodyPr/>
          <a:lstStyle/>
          <a:p>
            <a:fld id="{09769935-5457-4D2F-9956-5B4CD3342E44}" type="datetimeFigureOut">
              <a:rPr kumimoji="1" lang="ja-JP" altLang="en-US" smtClean="0"/>
              <a:t>2022/9/22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312A7E-BB61-473B-90C3-D859E531CCBF}" type="slidenum">
              <a:rPr kumimoji="1" lang="ja-JP" altLang="en-US" smtClean="0"/>
              <a:t>‹#›</a:t>
            </a:fld>
            <a:endParaRPr kumimoji="1" lang="ja-JP" altLang="en-US"/>
          </a:p>
        </p:txBody>
      </p:sp>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40560" y="179512"/>
            <a:ext cx="1700808" cy="27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14"/>
          <p:cNvSpPr txBox="1">
            <a:spLocks noChangeArrowheads="1"/>
          </p:cNvSpPr>
          <p:nvPr userDrawn="1"/>
        </p:nvSpPr>
        <p:spPr bwMode="auto">
          <a:xfrm>
            <a:off x="204960" y="755576"/>
            <a:ext cx="1146469" cy="261610"/>
          </a:xfrm>
          <a:prstGeom prst="rect">
            <a:avLst/>
          </a:prstGeom>
          <a:noFill/>
          <a:ln w="9525">
            <a:noFill/>
            <a:miter lim="800000"/>
            <a:headEnd/>
            <a:tailEnd/>
          </a:ln>
        </p:spPr>
        <p:txBody>
          <a:bodyPr wrap="none">
            <a:spAutoFit/>
          </a:bodyPr>
          <a:lstStyle/>
          <a:p>
            <a:pPr algn="ctr"/>
            <a:r>
              <a:rPr lang="ja-JP" altLang="en-US" sz="1100" u="sng" spc="150" dirty="0">
                <a:latin typeface="+mn-ea"/>
                <a:cs typeface="Arial Unicode MS" pitchFamily="50" charset="-128"/>
              </a:rPr>
              <a:t>報道関係各位</a:t>
            </a:r>
            <a:endParaRPr lang="en-US" altLang="ja-JP" sz="1100" u="sng" spc="150" dirty="0">
              <a:latin typeface="+mn-ea"/>
              <a:cs typeface="Arial Unicode MS" pitchFamily="50" charset="-128"/>
            </a:endParaRPr>
          </a:p>
        </p:txBody>
      </p:sp>
      <p:sp>
        <p:nvSpPr>
          <p:cNvPr id="8" name="テキスト ボックス 7"/>
          <p:cNvSpPr txBox="1"/>
          <p:nvPr userDrawn="1"/>
        </p:nvSpPr>
        <p:spPr>
          <a:xfrm>
            <a:off x="124803" y="77043"/>
            <a:ext cx="5793099" cy="523220"/>
          </a:xfrm>
          <a:prstGeom prst="rect">
            <a:avLst/>
          </a:prstGeom>
          <a:noFill/>
        </p:spPr>
        <p:txBody>
          <a:bodyPr wrap="square" rtlCol="0">
            <a:spAutoFit/>
          </a:bodyPr>
          <a:lstStyle/>
          <a:p>
            <a:r>
              <a:rPr kumimoji="1" lang="en-US" altLang="ja-JP" sz="2800" b="1" dirty="0">
                <a:solidFill>
                  <a:srgbClr val="1494AF"/>
                </a:solidFill>
                <a:latin typeface="Verdana" panose="020B0604030504040204" pitchFamily="34" charset="0"/>
                <a:ea typeface="Verdana" panose="020B0604030504040204" pitchFamily="34" charset="0"/>
                <a:cs typeface="Verdana" panose="020B0604030504040204" pitchFamily="34" charset="0"/>
              </a:rPr>
              <a:t>PRESS</a:t>
            </a:r>
            <a:r>
              <a:rPr kumimoji="1" lang="ja-JP" altLang="en-US" sz="2800" b="1" dirty="0">
                <a:solidFill>
                  <a:srgbClr val="1494AF"/>
                </a:solidFill>
                <a:latin typeface="Verdana" panose="020B0604030504040204" pitchFamily="34" charset="0"/>
                <a:cs typeface="Verdana" panose="020B0604030504040204" pitchFamily="34" charset="0"/>
              </a:rPr>
              <a:t>　</a:t>
            </a:r>
            <a:r>
              <a:rPr kumimoji="1" lang="en-US" altLang="ja-JP" sz="2800" b="1" dirty="0">
                <a:solidFill>
                  <a:srgbClr val="1494AF"/>
                </a:solidFill>
                <a:latin typeface="Verdana" panose="020B0604030504040204" pitchFamily="34" charset="0"/>
                <a:ea typeface="Verdana" panose="020B0604030504040204" pitchFamily="34" charset="0"/>
                <a:cs typeface="Verdana" panose="020B0604030504040204" pitchFamily="34" charset="0"/>
              </a:rPr>
              <a:t>RELEASE</a:t>
            </a:r>
            <a:endParaRPr kumimoji="1" lang="ja-JP" altLang="en-US" sz="2800" b="1" dirty="0">
              <a:solidFill>
                <a:srgbClr val="1494AF"/>
              </a:solidFill>
              <a:latin typeface="Verdana" panose="020B0604030504040204" pitchFamily="34" charset="0"/>
              <a:cs typeface="Verdana" panose="020B0604030504040204" pitchFamily="34" charset="0"/>
            </a:endParaRPr>
          </a:p>
        </p:txBody>
      </p:sp>
      <p:cxnSp>
        <p:nvCxnSpPr>
          <p:cNvPr id="9" name="直線コネクタ 8"/>
          <p:cNvCxnSpPr/>
          <p:nvPr userDrawn="1"/>
        </p:nvCxnSpPr>
        <p:spPr>
          <a:xfrm>
            <a:off x="90875" y="601621"/>
            <a:ext cx="6650493" cy="0"/>
          </a:xfrm>
          <a:prstGeom prst="line">
            <a:avLst/>
          </a:prstGeom>
          <a:ln w="38100">
            <a:solidFill>
              <a:srgbClr val="1494AF"/>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80022" y="8963780"/>
            <a:ext cx="1897955" cy="144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342900" y="959768"/>
            <a:ext cx="6172200" cy="1524000"/>
          </a:xfrm>
          <a:noFill/>
        </p:spPr>
        <p:txBody>
          <a:bodyPr>
            <a:normAutofit/>
          </a:bodyPr>
          <a:lstStyle>
            <a:lvl1pPr>
              <a:defRPr sz="3600"/>
            </a:lvl1pPr>
          </a:lstStyle>
          <a:p>
            <a:r>
              <a:rPr kumimoji="1" lang="ja-JP" altLang="en-US"/>
              <a:t>マスター タイトルの書式設定</a:t>
            </a:r>
          </a:p>
        </p:txBody>
      </p:sp>
      <p:cxnSp>
        <p:nvCxnSpPr>
          <p:cNvPr id="15" name="直線コネクタ 14"/>
          <p:cNvCxnSpPr/>
          <p:nvPr userDrawn="1"/>
        </p:nvCxnSpPr>
        <p:spPr>
          <a:xfrm>
            <a:off x="90875" y="2555776"/>
            <a:ext cx="6650493" cy="0"/>
          </a:xfrm>
          <a:prstGeom prst="line">
            <a:avLst/>
          </a:prstGeom>
          <a:ln w="12700">
            <a:solidFill>
              <a:srgbClr val="1494AF"/>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userDrawn="1"/>
        </p:nvSpPr>
        <p:spPr>
          <a:xfrm>
            <a:off x="295712" y="7994599"/>
            <a:ext cx="6241002" cy="8251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pc="120" dirty="0">
                <a:solidFill>
                  <a:schemeClr val="tx1"/>
                </a:solidFill>
                <a:latin typeface="+mn-ea"/>
              </a:rPr>
              <a:t>＜本件に関するお問い合わせ＞</a:t>
            </a:r>
            <a:endParaRPr kumimoji="1" lang="en-US" altLang="ja-JP" sz="1200" spc="120" dirty="0">
              <a:solidFill>
                <a:schemeClr val="tx1"/>
              </a:solidFill>
              <a:latin typeface="+mn-ea"/>
            </a:endParaRPr>
          </a:p>
          <a:p>
            <a:pPr algn="ctr"/>
            <a:endParaRPr lang="en-US" altLang="ja-JP" sz="1200" spc="120" dirty="0">
              <a:solidFill>
                <a:schemeClr val="tx1"/>
              </a:solidFill>
              <a:latin typeface="+mn-ea"/>
            </a:endParaRPr>
          </a:p>
          <a:p>
            <a:pPr algn="ctr"/>
            <a:endParaRPr lang="ja-JP" altLang="en-US" sz="1200" spc="120" dirty="0">
              <a:solidFill>
                <a:schemeClr val="tx1"/>
              </a:solidFill>
              <a:latin typeface="+mn-ea"/>
            </a:endParaRPr>
          </a:p>
        </p:txBody>
      </p:sp>
    </p:spTree>
    <p:extLst>
      <p:ext uri="{BB962C8B-B14F-4D97-AF65-F5344CB8AC3E}">
        <p14:creationId xmlns:p14="http://schemas.microsoft.com/office/powerpoint/2010/main" val="180004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9769935-5457-4D2F-9956-5B4CD3342E44}" type="datetimeFigureOut">
              <a:rPr kumimoji="1" lang="ja-JP" altLang="en-US" smtClean="0"/>
              <a:t>2022/9/22</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B312A7E-BB61-473B-90C3-D859E531CCBF}" type="slidenum">
              <a:rPr kumimoji="1" lang="ja-JP" altLang="en-US" smtClean="0"/>
              <a:t>‹#›</a:t>
            </a:fld>
            <a:endParaRPr kumimoji="1" lang="ja-JP" altLang="en-US"/>
          </a:p>
        </p:txBody>
      </p:sp>
    </p:spTree>
    <p:extLst>
      <p:ext uri="{BB962C8B-B14F-4D97-AF65-F5344CB8AC3E}">
        <p14:creationId xmlns:p14="http://schemas.microsoft.com/office/powerpoint/2010/main" val="1800722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2" r:id="rId8"/>
    <p:sldLayoutId id="2147483661"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21568" y="1649515"/>
            <a:ext cx="6172200" cy="792088"/>
          </a:xfrm>
        </p:spPr>
        <p:txBody>
          <a:bodyPr>
            <a:normAutofit/>
          </a:bodyPr>
          <a:lstStyle/>
          <a:p>
            <a:pPr>
              <a:lnSpc>
                <a:spcPct val="110000"/>
              </a:lnSpc>
              <a:spcBef>
                <a:spcPts val="0"/>
              </a:spcBef>
            </a:pPr>
            <a:r>
              <a:rPr kumimoji="1" lang="ja-JP" altLang="en-US" sz="1400" b="1" dirty="0"/>
              <a:t>帯広空港レンタカー・カーシェアリング本格運用開始について</a:t>
            </a:r>
            <a:br>
              <a:rPr kumimoji="1" lang="en-US" altLang="ja-JP" sz="1400" b="1" dirty="0"/>
            </a:br>
            <a:r>
              <a:rPr kumimoji="1" lang="ja-JP" altLang="en-US" sz="1400" b="1" dirty="0"/>
              <a:t>～</a:t>
            </a:r>
            <a:r>
              <a:rPr lang="ja-JP" altLang="en-US" sz="1400" b="1" dirty="0"/>
              <a:t>２０２２</a:t>
            </a:r>
            <a:r>
              <a:rPr kumimoji="1" lang="ja-JP" altLang="en-US" sz="1400" b="1" dirty="0"/>
              <a:t>年</a:t>
            </a:r>
            <a:r>
              <a:rPr lang="ja-JP" altLang="en-US" sz="1400" b="1" dirty="0"/>
              <a:t>１０</a:t>
            </a:r>
            <a:r>
              <a:rPr kumimoji="1" lang="ja-JP" altLang="en-US" sz="1400" b="1" dirty="0"/>
              <a:t>月</a:t>
            </a:r>
            <a:r>
              <a:rPr lang="ja-JP" altLang="en-US" sz="1400" b="1" dirty="0"/>
              <a:t>１</a:t>
            </a:r>
            <a:r>
              <a:rPr kumimoji="1" lang="ja-JP" altLang="en-US" sz="1400" b="1" dirty="0"/>
              <a:t>日より開始～</a:t>
            </a:r>
          </a:p>
        </p:txBody>
      </p:sp>
      <p:sp>
        <p:nvSpPr>
          <p:cNvPr id="4" name="テキスト ボックス 3"/>
          <p:cNvSpPr txBox="1"/>
          <p:nvPr/>
        </p:nvSpPr>
        <p:spPr>
          <a:xfrm>
            <a:off x="4653136" y="899907"/>
            <a:ext cx="2088232" cy="674736"/>
          </a:xfrm>
          <a:prstGeom prst="rect">
            <a:avLst/>
          </a:prstGeom>
          <a:noFill/>
        </p:spPr>
        <p:txBody>
          <a:bodyPr wrap="square" rtlCol="0">
            <a:spAutoFit/>
          </a:bodyPr>
          <a:lstStyle/>
          <a:p>
            <a:pPr algn="r">
              <a:lnSpc>
                <a:spcPct val="120000"/>
              </a:lnSpc>
            </a:pPr>
            <a:r>
              <a:rPr kumimoji="1" lang="ja-JP" altLang="en-US" sz="1100" spc="150" dirty="0">
                <a:latin typeface="+mn-ea"/>
              </a:rPr>
              <a:t>２０２２年９月２９日</a:t>
            </a:r>
            <a:r>
              <a:rPr kumimoji="1" lang="en-US" altLang="ja-JP" sz="1100" spc="150" dirty="0">
                <a:latin typeface="+mn-ea"/>
              </a:rPr>
              <a:t>(</a:t>
            </a:r>
            <a:r>
              <a:rPr kumimoji="1" lang="ja-JP" altLang="en-US" sz="1100" spc="150" dirty="0">
                <a:latin typeface="+mn-ea"/>
              </a:rPr>
              <a:t>木</a:t>
            </a:r>
            <a:r>
              <a:rPr kumimoji="1" lang="en-US" altLang="ja-JP" sz="1100" spc="150" dirty="0">
                <a:latin typeface="+mn-ea"/>
              </a:rPr>
              <a:t>)</a:t>
            </a:r>
          </a:p>
          <a:p>
            <a:pPr algn="r">
              <a:lnSpc>
                <a:spcPct val="120000"/>
              </a:lnSpc>
            </a:pPr>
            <a:r>
              <a:rPr kumimoji="1" lang="ja-JP" altLang="en-US" sz="1100" spc="150" dirty="0">
                <a:latin typeface="+mn-ea"/>
              </a:rPr>
              <a:t>北海道エアポート株式会社</a:t>
            </a:r>
            <a:endParaRPr kumimoji="1" lang="en-US" altLang="ja-JP" sz="1100" spc="150" dirty="0">
              <a:latin typeface="+mn-ea"/>
            </a:endParaRPr>
          </a:p>
          <a:p>
            <a:pPr algn="r">
              <a:lnSpc>
                <a:spcPct val="120000"/>
              </a:lnSpc>
            </a:pPr>
            <a:r>
              <a:rPr lang="ja-JP" altLang="en-US" sz="1100" spc="150" dirty="0">
                <a:latin typeface="+mn-ea"/>
              </a:rPr>
              <a:t>帯広空港事業所</a:t>
            </a:r>
            <a:endParaRPr kumimoji="1" lang="ja-JP" altLang="en-US" sz="1100" spc="150" dirty="0">
              <a:latin typeface="+mn-ea"/>
            </a:endParaRPr>
          </a:p>
        </p:txBody>
      </p:sp>
      <p:sp>
        <p:nvSpPr>
          <p:cNvPr id="5" name="正方形/長方形 4">
            <a:extLst>
              <a:ext uri="{FF2B5EF4-FFF2-40B4-BE49-F238E27FC236}">
                <a16:creationId xmlns:a16="http://schemas.microsoft.com/office/drawing/2014/main" id="{6F077C50-5E39-4F4C-BDD5-64F40E41FF43}"/>
              </a:ext>
            </a:extLst>
          </p:cNvPr>
          <p:cNvSpPr/>
          <p:nvPr/>
        </p:nvSpPr>
        <p:spPr>
          <a:xfrm>
            <a:off x="980728" y="8371072"/>
            <a:ext cx="50405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50" dirty="0">
                <a:solidFill>
                  <a:schemeClr val="tx1"/>
                </a:solidFill>
                <a:latin typeface="ＭＳ 明朝" panose="02020609040205080304" pitchFamily="17" charset="-128"/>
                <a:ea typeface="ＭＳ 明朝" panose="02020609040205080304" pitchFamily="17" charset="-128"/>
              </a:rPr>
              <a:t>帯広空港事業所　管理部　総務課（担当：河尻）　</a:t>
            </a:r>
            <a:endParaRPr lang="en-US" altLang="ja-JP" sz="1050" dirty="0">
              <a:solidFill>
                <a:schemeClr val="tx1"/>
              </a:solidFill>
              <a:latin typeface="ＭＳ 明朝" panose="02020609040205080304" pitchFamily="17" charset="-128"/>
              <a:ea typeface="ＭＳ 明朝" panose="02020609040205080304" pitchFamily="17" charset="-128"/>
            </a:endParaRPr>
          </a:p>
          <a:p>
            <a:pPr>
              <a:spcBef>
                <a:spcPts val="200"/>
              </a:spcBef>
            </a:pPr>
            <a:r>
              <a:rPr lang="en-US" altLang="ja-JP" sz="1050" dirty="0">
                <a:solidFill>
                  <a:schemeClr val="tx1"/>
                </a:solidFill>
                <a:latin typeface="ＭＳ 明朝" panose="02020609040205080304" pitchFamily="17" charset="-128"/>
                <a:ea typeface="ＭＳ 明朝" panose="02020609040205080304" pitchFamily="17" charset="-128"/>
              </a:rPr>
              <a:t>TEL</a:t>
            </a:r>
            <a:r>
              <a:rPr lang="ja-JP" altLang="en-US" sz="1050" dirty="0">
                <a:solidFill>
                  <a:schemeClr val="tx1"/>
                </a:solidFill>
                <a:latin typeface="ＭＳ 明朝" panose="02020609040205080304" pitchFamily="17" charset="-128"/>
                <a:ea typeface="ＭＳ 明朝" panose="02020609040205080304" pitchFamily="17" charset="-128"/>
              </a:rPr>
              <a:t>：</a:t>
            </a:r>
            <a:r>
              <a:rPr lang="en-US" altLang="ja-JP" sz="1050" dirty="0">
                <a:solidFill>
                  <a:schemeClr val="tx1"/>
                </a:solidFill>
                <a:latin typeface="ＭＳ 明朝" panose="02020609040205080304" pitchFamily="17" charset="-128"/>
                <a:ea typeface="ＭＳ 明朝" panose="02020609040205080304" pitchFamily="17" charset="-128"/>
              </a:rPr>
              <a:t>0155-64-5678</a:t>
            </a:r>
            <a:r>
              <a:rPr lang="ja-JP" altLang="en-US" sz="1050" dirty="0">
                <a:solidFill>
                  <a:schemeClr val="tx1"/>
                </a:solidFill>
                <a:latin typeface="ＭＳ 明朝" panose="02020609040205080304" pitchFamily="17" charset="-128"/>
                <a:ea typeface="ＭＳ 明朝" panose="02020609040205080304" pitchFamily="17" charset="-128"/>
              </a:rPr>
              <a:t>（代表）　</a:t>
            </a:r>
            <a:r>
              <a:rPr lang="en-US" altLang="ja-JP" sz="1050" dirty="0">
                <a:solidFill>
                  <a:schemeClr val="tx1"/>
                </a:solidFill>
                <a:latin typeface="ＭＳ 明朝" panose="02020609040205080304" pitchFamily="17" charset="-128"/>
                <a:ea typeface="ＭＳ 明朝" panose="02020609040205080304" pitchFamily="17" charset="-128"/>
              </a:rPr>
              <a:t>Mail</a:t>
            </a:r>
            <a:r>
              <a:rPr lang="ja-JP" altLang="en-US" sz="1050" dirty="0">
                <a:solidFill>
                  <a:schemeClr val="tx1"/>
                </a:solidFill>
                <a:latin typeface="ＭＳ 明朝" panose="02020609040205080304" pitchFamily="17" charset="-128"/>
                <a:ea typeface="ＭＳ 明朝" panose="02020609040205080304" pitchFamily="17" charset="-128"/>
              </a:rPr>
              <a:t>：</a:t>
            </a:r>
            <a:r>
              <a:rPr lang="en-US" altLang="ja-JP" sz="1050" dirty="0">
                <a:solidFill>
                  <a:schemeClr val="tx1"/>
                </a:solidFill>
                <a:latin typeface="ＭＳ 明朝" panose="02020609040205080304" pitchFamily="17" charset="-128"/>
                <a:ea typeface="ＭＳ 明朝" panose="02020609040205080304" pitchFamily="17" charset="-128"/>
              </a:rPr>
              <a:t>naoya.kawajiri@hokkaido-airports.co.jp</a:t>
            </a:r>
          </a:p>
        </p:txBody>
      </p:sp>
      <p:sp>
        <p:nvSpPr>
          <p:cNvPr id="6" name="タイトル 1">
            <a:extLst>
              <a:ext uri="{FF2B5EF4-FFF2-40B4-BE49-F238E27FC236}">
                <a16:creationId xmlns:a16="http://schemas.microsoft.com/office/drawing/2014/main" id="{3FB0AFA1-CD9E-41D6-8AC0-DF8581EAAE2D}"/>
              </a:ext>
            </a:extLst>
          </p:cNvPr>
          <p:cNvSpPr txBox="1">
            <a:spLocks/>
          </p:cNvSpPr>
          <p:nvPr/>
        </p:nvSpPr>
        <p:spPr>
          <a:xfrm>
            <a:off x="342900" y="2475962"/>
            <a:ext cx="6172200" cy="2085621"/>
          </a:xfrm>
          <a:prstGeom prst="rect">
            <a:avLst/>
          </a:prstGeom>
          <a:noFill/>
        </p:spPr>
        <p:txBody>
          <a:bodyPr vert="horz" lIns="91440" tIns="45720" rIns="91440" bIns="45720" rtlCol="0" anchor="t" anchorCtr="0">
            <a:normAutofit/>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pPr lvl="0" algn="just" fontAlgn="base">
              <a:lnSpc>
                <a:spcPct val="150000"/>
              </a:lnSpc>
              <a:spcBef>
                <a:spcPct val="0"/>
              </a:spcBef>
              <a:spcAft>
                <a:spcPct val="0"/>
              </a:spcAft>
            </a:pPr>
            <a:r>
              <a:rPr lang="ja-JP" altLang="en-US" sz="1050" b="1" dirty="0">
                <a:latin typeface="游ゴシック" panose="020B0400000000000000" pitchFamily="50" charset="-128"/>
                <a:ea typeface="游ゴシック" panose="020B0400000000000000" pitchFamily="50" charset="-128"/>
              </a:rPr>
              <a:t>　</a:t>
            </a:r>
            <a:r>
              <a:rPr lang="ja-JP" altLang="en-US" sz="1050" dirty="0">
                <a:latin typeface="游ゴシック" panose="020B0400000000000000" pitchFamily="50" charset="-128"/>
                <a:ea typeface="游ゴシック" panose="020B0400000000000000" pitchFamily="50" charset="-128"/>
              </a:rPr>
              <a:t>北海道エアポート株式会社帯広空港事業所では、</a:t>
            </a:r>
            <a:r>
              <a:rPr kumimoji="0" lang="ja-JP" altLang="en-US" sz="1050" dirty="0">
                <a:solidFill>
                  <a:prstClr val="black"/>
                </a:solidFill>
                <a:latin typeface="游ゴシック" panose="020B0400000000000000" pitchFamily="50" charset="-128"/>
                <a:ea typeface="游ゴシック" panose="020B0400000000000000" pitchFamily="50" charset="-128"/>
                <a:cs typeface="Arial" charset="0"/>
              </a:rPr>
              <a:t>ウィズコロナの状況下における、レンタカー・カーシェアリング需要の高まりから、第三者との接触機会が少ない二次交通の需要は、今後さらに増加するものと想定しております。</a:t>
            </a:r>
            <a:endParaRPr kumimoji="0" lang="en-US" altLang="ja-JP" sz="1050" dirty="0">
              <a:solidFill>
                <a:prstClr val="black"/>
              </a:solidFill>
              <a:latin typeface="游ゴシック" panose="020B0400000000000000" pitchFamily="50" charset="-128"/>
              <a:ea typeface="游ゴシック" panose="020B0400000000000000" pitchFamily="50" charset="-128"/>
              <a:cs typeface="Arial" charset="0"/>
            </a:endParaRPr>
          </a:p>
          <a:p>
            <a:pPr lvl="0" algn="just" fontAlgn="base">
              <a:lnSpc>
                <a:spcPct val="150000"/>
              </a:lnSpc>
              <a:spcBef>
                <a:spcPts val="300"/>
              </a:spcBef>
              <a:spcAft>
                <a:spcPct val="0"/>
              </a:spcAft>
            </a:pPr>
            <a:r>
              <a:rPr kumimoji="0" lang="ja-JP" altLang="en-US" sz="1050" dirty="0">
                <a:solidFill>
                  <a:prstClr val="black"/>
                </a:solidFill>
                <a:latin typeface="游ゴシック" panose="020B0400000000000000" pitchFamily="50" charset="-128"/>
                <a:ea typeface="游ゴシック" panose="020B0400000000000000" pitchFamily="50" charset="-128"/>
                <a:cs typeface="Arial" charset="0"/>
              </a:rPr>
              <a:t>　今般、当事業所では、２０２１年５月から実施している空港敷地内におけるレンタカー・カーシェアリング実証実験の結果を踏まえ、お客様の二次交通の選択肢を拡充し、更なる利便性向上を目的に、２０２２年１０月１日から空港敷地内における直接貸渡しの本格運用を開始します。</a:t>
            </a:r>
            <a:endParaRPr kumimoji="0" lang="en-US" altLang="ja-JP" sz="1050" dirty="0">
              <a:solidFill>
                <a:prstClr val="black"/>
              </a:solidFill>
              <a:latin typeface="游ゴシック" panose="020B0400000000000000" pitchFamily="50" charset="-128"/>
              <a:ea typeface="游ゴシック" panose="020B0400000000000000" pitchFamily="50" charset="-128"/>
              <a:cs typeface="Arial" charset="0"/>
            </a:endParaRPr>
          </a:p>
          <a:p>
            <a:pPr lvl="0" algn="just" fontAlgn="base">
              <a:lnSpc>
                <a:spcPct val="150000"/>
              </a:lnSpc>
              <a:spcBef>
                <a:spcPts val="300"/>
              </a:spcBef>
              <a:spcAft>
                <a:spcPct val="0"/>
              </a:spcAft>
            </a:pPr>
            <a:r>
              <a:rPr kumimoji="0" lang="ja-JP" altLang="en-US" sz="1050" dirty="0">
                <a:solidFill>
                  <a:prstClr val="black"/>
                </a:solidFill>
                <a:latin typeface="游ゴシック" panose="020B0400000000000000" pitchFamily="50" charset="-128"/>
                <a:ea typeface="游ゴシック" panose="020B0400000000000000" pitchFamily="50" charset="-128"/>
                <a:cs typeface="Arial" charset="0"/>
              </a:rPr>
              <a:t>　当事業所では、今後もとかち帯広空港を快適にご利用いただけますよう、お客様の利便性向上に取り組んでまいります。</a:t>
            </a:r>
            <a:endParaRPr lang="en-US" altLang="ja-JP" sz="1050" dirty="0">
              <a:latin typeface="游ゴシック" panose="020B0400000000000000" pitchFamily="50" charset="-128"/>
              <a:ea typeface="游ゴシック" panose="020B0400000000000000" pitchFamily="50" charset="-128"/>
            </a:endParaRPr>
          </a:p>
        </p:txBody>
      </p:sp>
      <p:sp>
        <p:nvSpPr>
          <p:cNvPr id="8" name="タイトル 1">
            <a:extLst>
              <a:ext uri="{FF2B5EF4-FFF2-40B4-BE49-F238E27FC236}">
                <a16:creationId xmlns:a16="http://schemas.microsoft.com/office/drawing/2014/main" id="{A3963B5E-DDEC-4FC2-8E21-54EE568FA25A}"/>
              </a:ext>
            </a:extLst>
          </p:cNvPr>
          <p:cNvSpPr txBox="1">
            <a:spLocks/>
          </p:cNvSpPr>
          <p:nvPr/>
        </p:nvSpPr>
        <p:spPr>
          <a:xfrm>
            <a:off x="321568" y="7810584"/>
            <a:ext cx="4331568" cy="288031"/>
          </a:xfrm>
          <a:prstGeom prst="rect">
            <a:avLst/>
          </a:prstGeom>
          <a:noFill/>
        </p:spPr>
        <p:txBody>
          <a:bodyPr vert="horz" lIns="91440" tIns="45720" rIns="91440" bIns="45720" rtlCol="0" anchor="t" anchorCtr="0">
            <a:normAutofit fontScale="85000" lnSpcReduction="10000"/>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pPr algn="l">
              <a:lnSpc>
                <a:spcPct val="150000"/>
              </a:lnSpc>
            </a:pPr>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本リリース配付先：帯広市政記者クラブ、千歳記者クラブ（参考配付）</a:t>
            </a:r>
            <a:endParaRPr lang="en-US" altLang="ja-JP" sz="1100" dirty="0">
              <a:latin typeface="游ゴシック" panose="020B0400000000000000" pitchFamily="50" charset="-128"/>
              <a:ea typeface="游ゴシック" panose="020B0400000000000000" pitchFamily="50" charset="-128"/>
            </a:endParaRPr>
          </a:p>
        </p:txBody>
      </p:sp>
      <p:sp>
        <p:nvSpPr>
          <p:cNvPr id="9" name="タイトル 1">
            <a:extLst>
              <a:ext uri="{FF2B5EF4-FFF2-40B4-BE49-F238E27FC236}">
                <a16:creationId xmlns:a16="http://schemas.microsoft.com/office/drawing/2014/main" id="{F2911B81-89D5-3571-1FF3-86FD4B0FCE9B}"/>
              </a:ext>
            </a:extLst>
          </p:cNvPr>
          <p:cNvSpPr txBox="1">
            <a:spLocks/>
          </p:cNvSpPr>
          <p:nvPr/>
        </p:nvSpPr>
        <p:spPr>
          <a:xfrm>
            <a:off x="354732" y="4794284"/>
            <a:ext cx="6398468" cy="2750675"/>
          </a:xfrm>
          <a:prstGeom prst="rect">
            <a:avLst/>
          </a:prstGeom>
          <a:noFill/>
        </p:spPr>
        <p:txBody>
          <a:bodyPr vert="horz" lIns="91440" tIns="45720" rIns="91440" bIns="45720" rtlCol="0" anchor="t" anchorCtr="0">
            <a:normAutofit fontScale="92500" lnSpcReduction="20000"/>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pPr algn="l">
              <a:lnSpc>
                <a:spcPct val="160000"/>
              </a:lnSpc>
            </a:pPr>
            <a:r>
              <a:rPr lang="ja-JP" altLang="en-US" sz="1000" b="1" dirty="0">
                <a:latin typeface="游ゴシック" panose="020B0400000000000000" pitchFamily="50" charset="-128"/>
                <a:ea typeface="游ゴシック" panose="020B0400000000000000" pitchFamily="50" charset="-128"/>
              </a:rPr>
              <a:t>　　 </a:t>
            </a:r>
            <a:r>
              <a:rPr lang="ja-JP" altLang="en-US" sz="1050" b="1" u="sng" dirty="0">
                <a:latin typeface="游ゴシック" panose="020B0400000000000000" pitchFamily="50" charset="-128"/>
                <a:ea typeface="游ゴシック" panose="020B0400000000000000" pitchFamily="50" charset="-128"/>
              </a:rPr>
              <a:t>■日　　時</a:t>
            </a:r>
            <a:r>
              <a:rPr lang="ja-JP" altLang="en-US" sz="1050" b="1" dirty="0">
                <a:latin typeface="游ゴシック" panose="020B0400000000000000" pitchFamily="50" charset="-128"/>
                <a:ea typeface="游ゴシック" panose="020B0400000000000000" pitchFamily="50" charset="-128"/>
              </a:rPr>
              <a:t>　　　　</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pPr>
            <a:r>
              <a:rPr lang="ja-JP" altLang="en-US" sz="1050" b="1" dirty="0">
                <a:latin typeface="游ゴシック" panose="020B0400000000000000" pitchFamily="50" charset="-128"/>
                <a:ea typeface="游ゴシック" panose="020B0400000000000000" pitchFamily="50" charset="-128"/>
              </a:rPr>
              <a:t>　　　　２０２２年１０月１日（土）より開始</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spcBef>
                <a:spcPts val="600"/>
              </a:spcBef>
            </a:pPr>
            <a:r>
              <a:rPr lang="ja-JP" altLang="en-US" sz="1050" b="1" dirty="0">
                <a:latin typeface="游ゴシック" panose="020B0400000000000000" pitchFamily="50" charset="-128"/>
                <a:ea typeface="游ゴシック" panose="020B0400000000000000" pitchFamily="50" charset="-128"/>
              </a:rPr>
              <a:t>　　</a:t>
            </a:r>
            <a:r>
              <a:rPr lang="ja-JP" altLang="en-US" sz="1050" b="1" u="sng" dirty="0">
                <a:latin typeface="游ゴシック" panose="020B0400000000000000" pitchFamily="50" charset="-128"/>
                <a:ea typeface="游ゴシック" panose="020B0400000000000000" pitchFamily="50" charset="-128"/>
              </a:rPr>
              <a:t>■場　　所</a:t>
            </a:r>
            <a:r>
              <a:rPr lang="ja-JP" altLang="en-US" sz="1050" b="1" dirty="0">
                <a:latin typeface="游ゴシック" panose="020B0400000000000000" pitchFamily="50" charset="-128"/>
                <a:ea typeface="游ゴシック" panose="020B0400000000000000" pitchFamily="50" charset="-128"/>
              </a:rPr>
              <a:t>　　　　</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pPr>
            <a:r>
              <a:rPr lang="ja-JP" altLang="en-US" sz="1050" b="1" dirty="0">
                <a:latin typeface="游ゴシック" panose="020B0400000000000000" pitchFamily="50" charset="-128"/>
                <a:ea typeface="游ゴシック" panose="020B0400000000000000" pitchFamily="50" charset="-128"/>
              </a:rPr>
              <a:t>　　　　帯広空港ターミナルビル南側　関係者駐車場</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spcBef>
                <a:spcPts val="600"/>
              </a:spcBef>
            </a:pPr>
            <a:r>
              <a:rPr lang="ja-JP" altLang="en-US" sz="1050" b="1" dirty="0">
                <a:latin typeface="游ゴシック" panose="020B0400000000000000" pitchFamily="50" charset="-128"/>
                <a:ea typeface="游ゴシック" panose="020B0400000000000000" pitchFamily="50" charset="-128"/>
              </a:rPr>
              <a:t>　　</a:t>
            </a:r>
            <a:r>
              <a:rPr lang="ja-JP" altLang="en-US" sz="1050" b="1" u="sng" dirty="0">
                <a:latin typeface="游ゴシック" panose="020B0400000000000000" pitchFamily="50" charset="-128"/>
                <a:ea typeface="游ゴシック" panose="020B0400000000000000" pitchFamily="50" charset="-128"/>
              </a:rPr>
              <a:t>■参加会社・営業形態</a:t>
            </a:r>
            <a:r>
              <a:rPr lang="ja-JP" altLang="en-US" sz="1050" b="1" dirty="0">
                <a:latin typeface="游ゴシック" panose="020B0400000000000000" pitchFamily="50" charset="-128"/>
                <a:ea typeface="游ゴシック" panose="020B0400000000000000" pitchFamily="50" charset="-128"/>
              </a:rPr>
              <a:t>　　　</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pPr>
            <a:r>
              <a:rPr lang="ja-JP" altLang="en-US" sz="1050" b="1" dirty="0">
                <a:latin typeface="游ゴシック" panose="020B0400000000000000" pitchFamily="50" charset="-128"/>
                <a:ea typeface="游ゴシック" panose="020B0400000000000000" pitchFamily="50" charset="-128"/>
              </a:rPr>
              <a:t>　　　　・株式会社トヨタレンタリース帯広　　レンタカー無人貸出サービス「チョクノリ！」</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pPr>
            <a:r>
              <a:rPr lang="ja-JP" altLang="en-US" sz="1050" b="1" dirty="0">
                <a:latin typeface="游ゴシック" panose="020B0400000000000000" pitchFamily="50" charset="-128"/>
                <a:ea typeface="游ゴシック" panose="020B0400000000000000" pitchFamily="50" charset="-128"/>
              </a:rPr>
              <a:t>　　　　・タイムズモビリティ株式会社　　　　カーシェアリング「タイムズカー」</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pPr>
            <a:r>
              <a:rPr lang="ja-JP" altLang="en-US" sz="1200" b="1" dirty="0">
                <a:latin typeface="游ゴシック" panose="020B0400000000000000" pitchFamily="50" charset="-128"/>
                <a:ea typeface="游ゴシック" panose="020B0400000000000000" pitchFamily="50" charset="-128"/>
              </a:rPr>
              <a:t>　　　 </a:t>
            </a:r>
            <a:r>
              <a:rPr lang="ja-JP" altLang="en-US" sz="400" b="1" dirty="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a:t>
            </a:r>
            <a:r>
              <a:rPr kumimoji="0" lang="ja-JP" altLang="en-US" sz="105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サービス内容詳細については、各レンタカー会社へお問い合わせください。</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spcBef>
                <a:spcPts val="600"/>
              </a:spcBef>
            </a:pPr>
            <a:r>
              <a:rPr lang="ja-JP" altLang="en-US" sz="1050" b="1" dirty="0">
                <a:latin typeface="游ゴシック" panose="020B0400000000000000" pitchFamily="50" charset="-128"/>
                <a:ea typeface="游ゴシック" panose="020B0400000000000000" pitchFamily="50" charset="-128"/>
              </a:rPr>
              <a:t>　　</a:t>
            </a:r>
            <a:r>
              <a:rPr lang="ja-JP" altLang="en-US" sz="1050" b="1" u="sng" dirty="0">
                <a:latin typeface="游ゴシック" panose="020B0400000000000000" pitchFamily="50" charset="-128"/>
                <a:ea typeface="游ゴシック" panose="020B0400000000000000" pitchFamily="50" charset="-128"/>
              </a:rPr>
              <a:t>■駐車枠数</a:t>
            </a:r>
            <a:r>
              <a:rPr lang="ja-JP" altLang="en-US" sz="1050" b="1" dirty="0">
                <a:latin typeface="游ゴシック" panose="020B0400000000000000" pitchFamily="50" charset="-128"/>
                <a:ea typeface="游ゴシック" panose="020B0400000000000000" pitchFamily="50" charset="-128"/>
              </a:rPr>
              <a:t>　　　　</a:t>
            </a:r>
            <a:endParaRPr lang="en-US" altLang="ja-JP" sz="1050" b="1" dirty="0">
              <a:latin typeface="游ゴシック" panose="020B0400000000000000" pitchFamily="50" charset="-128"/>
              <a:ea typeface="游ゴシック" panose="020B0400000000000000" pitchFamily="50" charset="-128"/>
            </a:endParaRPr>
          </a:p>
          <a:p>
            <a:pPr algn="l">
              <a:lnSpc>
                <a:spcPct val="160000"/>
              </a:lnSpc>
            </a:pPr>
            <a:r>
              <a:rPr lang="ja-JP" altLang="en-US" sz="1050" b="1" dirty="0">
                <a:latin typeface="游ゴシック" panose="020B0400000000000000" pitchFamily="50" charset="-128"/>
                <a:ea typeface="游ゴシック" panose="020B0400000000000000" pitchFamily="50" charset="-128"/>
              </a:rPr>
              <a:t>　　　　 各社２枠使用　　　</a:t>
            </a:r>
            <a:r>
              <a:rPr lang="en-US" altLang="ja-JP" sz="1050" b="1" dirty="0">
                <a:latin typeface="游ゴシック" panose="020B0400000000000000" pitchFamily="50" charset="-128"/>
                <a:ea typeface="游ゴシック" panose="020B0400000000000000" pitchFamily="50" charset="-128"/>
              </a:rPr>
              <a:t>	</a:t>
            </a:r>
            <a:r>
              <a:rPr lang="ja-JP" altLang="en-US" sz="1050" b="1" dirty="0">
                <a:latin typeface="游ゴシック" panose="020B0400000000000000" pitchFamily="50" charset="-128"/>
                <a:ea typeface="游ゴシック" panose="020B0400000000000000" pitchFamily="50" charset="-128"/>
              </a:rPr>
              <a:t>　</a:t>
            </a:r>
            <a:endParaRPr lang="en-US" altLang="ja-JP" sz="1050" b="1" dirty="0">
              <a:latin typeface="游ゴシック" panose="020B0400000000000000" pitchFamily="50" charset="-128"/>
              <a:ea typeface="游ゴシック" panose="020B0400000000000000" pitchFamily="50" charset="-128"/>
            </a:endParaRPr>
          </a:p>
          <a:p>
            <a:pPr algn="l">
              <a:lnSpc>
                <a:spcPct val="150000"/>
              </a:lnSpc>
              <a:spcBef>
                <a:spcPts val="600"/>
              </a:spcBef>
            </a:pPr>
            <a:r>
              <a:rPr lang="ja-JP" altLang="en-US" sz="1050" b="1" dirty="0">
                <a:latin typeface="游ゴシック" panose="020B0400000000000000" pitchFamily="50" charset="-128"/>
                <a:ea typeface="游ゴシック" panose="020B0400000000000000" pitchFamily="50" charset="-128"/>
              </a:rPr>
              <a:t>　　</a:t>
            </a:r>
            <a:endParaRPr kumimoji="0" lang="en-US" altLang="ja-JP" sz="10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55766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BAD8CF2-F52C-401A-AC92-AB3C32123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72" y="4355976"/>
            <a:ext cx="6012000" cy="2726270"/>
          </a:xfrm>
          <a:prstGeom prst="rect">
            <a:avLst/>
          </a:prstGeom>
        </p:spPr>
      </p:pic>
      <p:sp>
        <p:nvSpPr>
          <p:cNvPr id="59" name="正方形/長方形 58">
            <a:extLst>
              <a:ext uri="{FF2B5EF4-FFF2-40B4-BE49-F238E27FC236}">
                <a16:creationId xmlns:a16="http://schemas.microsoft.com/office/drawing/2014/main" id="{FB0E5181-AC8C-4EFB-8F8E-2FBBAEF51A28}"/>
              </a:ext>
            </a:extLst>
          </p:cNvPr>
          <p:cNvSpPr/>
          <p:nvPr/>
        </p:nvSpPr>
        <p:spPr>
          <a:xfrm>
            <a:off x="230927" y="90590"/>
            <a:ext cx="6380511" cy="576000"/>
          </a:xfrm>
          <a:prstGeom prst="rect">
            <a:avLst/>
          </a:prstGeom>
          <a:solidFill>
            <a:schemeClr val="accent5"/>
          </a:solidFill>
          <a:ln w="381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48EFED2C-86AD-4601-954F-423CF0E9EC5F}"/>
              </a:ext>
            </a:extLst>
          </p:cNvPr>
          <p:cNvSpPr/>
          <p:nvPr/>
        </p:nvSpPr>
        <p:spPr>
          <a:xfrm>
            <a:off x="5264599" y="9000121"/>
            <a:ext cx="1711912" cy="149227"/>
          </a:xfrm>
          <a:prstGeom prst="rect">
            <a:avLst/>
          </a:prstGeom>
          <a:noFill/>
          <a:ln w="12700" cap="flat" cmpd="sng" algn="ctr">
            <a:noFill/>
            <a:prstDash val="solid"/>
            <a:miter lim="800000"/>
          </a:ln>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en-US" altLang="ja-JP"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2022.9 </a:t>
            </a: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64" name="正方形/長方形 63">
            <a:extLst>
              <a:ext uri="{FF2B5EF4-FFF2-40B4-BE49-F238E27FC236}">
                <a16:creationId xmlns:a16="http://schemas.microsoft.com/office/drawing/2014/main" id="{64F4367A-6FD2-42B0-BFF9-97C7B212D0C4}"/>
              </a:ext>
            </a:extLst>
          </p:cNvPr>
          <p:cNvSpPr/>
          <p:nvPr/>
        </p:nvSpPr>
        <p:spPr>
          <a:xfrm>
            <a:off x="908904" y="899592"/>
            <a:ext cx="1656000" cy="540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400" b="1" kern="0" dirty="0">
                <a:solidFill>
                  <a:schemeClr val="accent5"/>
                </a:solidFill>
                <a:latin typeface="游ゴシック" panose="020B0400000000000000" pitchFamily="50" charset="-128"/>
                <a:ea typeface="游ゴシック" panose="020B0400000000000000" pitchFamily="50" charset="-128"/>
              </a:rPr>
              <a:t>10/1</a:t>
            </a:r>
            <a:r>
              <a:rPr kumimoji="0" lang="en-US" altLang="ja-JP" sz="1400" b="1" kern="0" dirty="0">
                <a:solidFill>
                  <a:schemeClr val="accent5"/>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5"/>
                </a:solidFill>
                <a:latin typeface="游ゴシック" panose="020B0400000000000000" pitchFamily="50" charset="-128"/>
                <a:ea typeface="游ゴシック" panose="020B0400000000000000" pitchFamily="50" charset="-128"/>
              </a:rPr>
              <a:t>土</a:t>
            </a:r>
            <a:r>
              <a:rPr kumimoji="0" lang="en-US" altLang="ja-JP" sz="1400" b="1" kern="0" dirty="0">
                <a:solidFill>
                  <a:schemeClr val="accent5"/>
                </a:solidFill>
                <a:latin typeface="游ゴシック" panose="020B0400000000000000" pitchFamily="50" charset="-128"/>
                <a:ea typeface="游ゴシック" panose="020B0400000000000000" pitchFamily="50" charset="-128"/>
              </a:rPr>
              <a:t>)</a:t>
            </a:r>
            <a:r>
              <a:rPr kumimoji="0" lang="ja-JP" altLang="en-US" sz="2400" b="1" kern="0" dirty="0">
                <a:solidFill>
                  <a:schemeClr val="accent5"/>
                </a:solidFill>
                <a:latin typeface="游ゴシック" panose="020B0400000000000000" pitchFamily="50" charset="-128"/>
                <a:ea typeface="游ゴシック" panose="020B0400000000000000" pitchFamily="50" charset="-128"/>
              </a:rPr>
              <a:t>～</a:t>
            </a:r>
            <a:endParaRPr kumimoji="0" lang="ja-JP" altLang="en-US" sz="1050" b="1" u="none" strike="noStrike" kern="0" cap="none" spc="0" normalizeH="0" baseline="0" noProof="0" dirty="0">
              <a:ln>
                <a:noFill/>
              </a:ln>
              <a:solidFill>
                <a:schemeClr val="accent5"/>
              </a:solidFill>
              <a:effectLst/>
              <a:uLnTx/>
              <a:uFillTx/>
              <a:latin typeface="游ゴシック" panose="020B0400000000000000" pitchFamily="50" charset="-128"/>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A95AD27D-1828-4B85-9A6A-B0185F5DA073}"/>
              </a:ext>
            </a:extLst>
          </p:cNvPr>
          <p:cNvSpPr/>
          <p:nvPr/>
        </p:nvSpPr>
        <p:spPr>
          <a:xfrm>
            <a:off x="2636912" y="691072"/>
            <a:ext cx="3780000" cy="900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b="1" kern="0" dirty="0">
                <a:solidFill>
                  <a:prstClr val="black"/>
                </a:solidFill>
                <a:latin typeface="游ゴシック" panose="020B0400000000000000" pitchFamily="50" charset="-128"/>
                <a:ea typeface="游ゴシック" panose="020B0400000000000000" pitchFamily="50" charset="-128"/>
              </a:rPr>
              <a:t>レンタカー・カーシェアリング</a:t>
            </a:r>
            <a:endParaRPr kumimoji="0" lang="en-US" altLang="ja-JP" b="1" kern="0" dirty="0">
              <a:solidFill>
                <a:prstClr val="black"/>
              </a:solidFill>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空港敷地内での貸渡し本格運用開始</a:t>
            </a:r>
            <a:endParaRPr kumimoji="0" lang="en-US" altLang="ja-JP" sz="20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7" name="正方形/長方形 66">
            <a:extLst>
              <a:ext uri="{FF2B5EF4-FFF2-40B4-BE49-F238E27FC236}">
                <a16:creationId xmlns:a16="http://schemas.microsoft.com/office/drawing/2014/main" id="{AF09AD23-370B-4A2F-93DA-4775B7715259}"/>
              </a:ext>
            </a:extLst>
          </p:cNvPr>
          <p:cNvSpPr/>
          <p:nvPr/>
        </p:nvSpPr>
        <p:spPr>
          <a:xfrm>
            <a:off x="216000" y="1488908"/>
            <a:ext cx="6408000" cy="180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chemeClr val="accent5"/>
                </a:solidFill>
                <a:effectLst/>
                <a:uLnTx/>
                <a:uFillTx/>
                <a:latin typeface="游ゴシック" panose="020B0400000000000000" pitchFamily="50" charset="-128"/>
                <a:ea typeface="游ゴシック" panose="020B0400000000000000" pitchFamily="50" charset="-128"/>
                <a:cs typeface="+mn-cs"/>
              </a:rPr>
              <a:t>・・・・・・・・・・・・・・・・・・・・・・・・・・・</a:t>
            </a:r>
          </a:p>
        </p:txBody>
      </p:sp>
      <p:pic>
        <p:nvPicPr>
          <p:cNvPr id="72" name="図 71">
            <a:extLst>
              <a:ext uri="{FF2B5EF4-FFF2-40B4-BE49-F238E27FC236}">
                <a16:creationId xmlns:a16="http://schemas.microsoft.com/office/drawing/2014/main" id="{84C80603-8826-4205-93B6-8EB4A6C18F95}"/>
              </a:ext>
            </a:extLst>
          </p:cNvPr>
          <p:cNvPicPr>
            <a:picLocks noChangeAspect="1"/>
          </p:cNvPicPr>
          <p:nvPr/>
        </p:nvPicPr>
        <p:blipFill>
          <a:blip r:embed="rId4"/>
          <a:stretch>
            <a:fillRect/>
          </a:stretch>
        </p:blipFill>
        <p:spPr>
          <a:xfrm>
            <a:off x="2496940" y="8798332"/>
            <a:ext cx="1879556" cy="293520"/>
          </a:xfrm>
          <a:prstGeom prst="rect">
            <a:avLst/>
          </a:prstGeom>
        </p:spPr>
      </p:pic>
      <p:sp>
        <p:nvSpPr>
          <p:cNvPr id="75" name="正方形/長方形 74">
            <a:extLst>
              <a:ext uri="{FF2B5EF4-FFF2-40B4-BE49-F238E27FC236}">
                <a16:creationId xmlns:a16="http://schemas.microsoft.com/office/drawing/2014/main" id="{0B0D1AD5-7148-456B-9ACA-A4F527BFFD60}"/>
              </a:ext>
            </a:extLst>
          </p:cNvPr>
          <p:cNvSpPr/>
          <p:nvPr/>
        </p:nvSpPr>
        <p:spPr>
          <a:xfrm>
            <a:off x="620688" y="683600"/>
            <a:ext cx="792000" cy="288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schemeClr val="accent5"/>
                </a:solidFill>
                <a:effectLst/>
                <a:uLnTx/>
                <a:uFillTx/>
                <a:latin typeface="游ゴシック" panose="020B0400000000000000" pitchFamily="50" charset="-128"/>
                <a:ea typeface="游ゴシック" panose="020B0400000000000000" pitchFamily="50" charset="-128"/>
                <a:cs typeface="+mn-cs"/>
              </a:rPr>
              <a:t>2022</a:t>
            </a:r>
            <a:r>
              <a:rPr kumimoji="0" lang="ja-JP" altLang="en-US" sz="1200" b="1" i="0" u="none" strike="noStrike" kern="0" cap="none" spc="0" normalizeH="0" baseline="0" noProof="0" dirty="0">
                <a:ln>
                  <a:noFill/>
                </a:ln>
                <a:solidFill>
                  <a:schemeClr val="accent5"/>
                </a:solidFill>
                <a:effectLst/>
                <a:uLnTx/>
                <a:uFillTx/>
                <a:latin typeface="游ゴシック" panose="020B0400000000000000" pitchFamily="50" charset="-128"/>
                <a:ea typeface="游ゴシック" panose="020B0400000000000000" pitchFamily="50" charset="-128"/>
                <a:cs typeface="+mn-cs"/>
              </a:rPr>
              <a:t>年</a:t>
            </a:r>
          </a:p>
        </p:txBody>
      </p:sp>
      <p:sp>
        <p:nvSpPr>
          <p:cNvPr id="83" name="正方形/長方形 82">
            <a:extLst>
              <a:ext uri="{FF2B5EF4-FFF2-40B4-BE49-F238E27FC236}">
                <a16:creationId xmlns:a16="http://schemas.microsoft.com/office/drawing/2014/main" id="{2512B5C4-E3EB-489B-A5A2-78980C9D3572}"/>
              </a:ext>
            </a:extLst>
          </p:cNvPr>
          <p:cNvSpPr/>
          <p:nvPr/>
        </p:nvSpPr>
        <p:spPr>
          <a:xfrm>
            <a:off x="252000" y="8424000"/>
            <a:ext cx="6336000" cy="28800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レンタカー・カーシェアリングのサービス内容については、各会社へお問い合わせください。</a:t>
            </a:r>
            <a:endPar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7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急遽サービス内容が変更になる可能性がございますので、最新情報等はホームページにてご確認ください。</a:t>
            </a:r>
          </a:p>
        </p:txBody>
      </p:sp>
      <p:sp>
        <p:nvSpPr>
          <p:cNvPr id="104" name="正方形/長方形 103">
            <a:extLst>
              <a:ext uri="{FF2B5EF4-FFF2-40B4-BE49-F238E27FC236}">
                <a16:creationId xmlns:a16="http://schemas.microsoft.com/office/drawing/2014/main" id="{1F0DACF4-A4D3-4191-9914-BC148B7437D0}"/>
              </a:ext>
            </a:extLst>
          </p:cNvPr>
          <p:cNvSpPr/>
          <p:nvPr/>
        </p:nvSpPr>
        <p:spPr>
          <a:xfrm>
            <a:off x="230298" y="83120"/>
            <a:ext cx="6408000" cy="576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游ゴシック" panose="020B0400000000000000" pitchFamily="50" charset="-128"/>
                <a:ea typeface="游ゴシック" panose="020B0400000000000000" pitchFamily="50" charset="-128"/>
              </a:rPr>
              <a:t>帯広空港</a:t>
            </a:r>
            <a:r>
              <a:rPr kumimoji="0" lang="ja-JP" altLang="en-US" sz="20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rPr>
              <a:t>をご利用のお客様へお知らせ</a:t>
            </a:r>
          </a:p>
        </p:txBody>
      </p:sp>
      <p:sp>
        <p:nvSpPr>
          <p:cNvPr id="112" name="正方形/長方形 111">
            <a:extLst>
              <a:ext uri="{FF2B5EF4-FFF2-40B4-BE49-F238E27FC236}">
                <a16:creationId xmlns:a16="http://schemas.microsoft.com/office/drawing/2014/main" id="{BCD57B07-787E-4939-9C11-D836AE2B7F3F}"/>
              </a:ext>
            </a:extLst>
          </p:cNvPr>
          <p:cNvSpPr/>
          <p:nvPr/>
        </p:nvSpPr>
        <p:spPr>
          <a:xfrm>
            <a:off x="234351" y="88159"/>
            <a:ext cx="6380511" cy="8628112"/>
          </a:xfrm>
          <a:prstGeom prst="rect">
            <a:avLst/>
          </a:prstGeom>
          <a:noFill/>
          <a:ln w="38100" cap="flat" cmpd="sng" algn="ctr">
            <a:solidFill>
              <a:schemeClr val="accent5"/>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楕円 78">
            <a:extLst>
              <a:ext uri="{FF2B5EF4-FFF2-40B4-BE49-F238E27FC236}">
                <a16:creationId xmlns:a16="http://schemas.microsoft.com/office/drawing/2014/main" id="{6C581182-996A-44E4-8111-204363CA2546}"/>
              </a:ext>
            </a:extLst>
          </p:cNvPr>
          <p:cNvSpPr/>
          <p:nvPr/>
        </p:nvSpPr>
        <p:spPr>
          <a:xfrm>
            <a:off x="440968" y="2731459"/>
            <a:ext cx="576000" cy="576000"/>
          </a:xfrm>
          <a:prstGeom prst="ellipse">
            <a:avLst/>
          </a:prstGeom>
          <a:solidFill>
            <a:srgbClr val="FF006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2" name="正方形/長方形 81">
            <a:extLst>
              <a:ext uri="{FF2B5EF4-FFF2-40B4-BE49-F238E27FC236}">
                <a16:creationId xmlns:a16="http://schemas.microsoft.com/office/drawing/2014/main" id="{1D69467E-1FB4-4685-9454-0D5D037E4869}"/>
              </a:ext>
            </a:extLst>
          </p:cNvPr>
          <p:cNvSpPr/>
          <p:nvPr/>
        </p:nvSpPr>
        <p:spPr>
          <a:xfrm>
            <a:off x="440968" y="2839467"/>
            <a:ext cx="576000" cy="396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POINT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1</a:t>
            </a:r>
          </a:p>
        </p:txBody>
      </p:sp>
      <p:sp>
        <p:nvSpPr>
          <p:cNvPr id="101" name="正方形/長方形 100">
            <a:extLst>
              <a:ext uri="{FF2B5EF4-FFF2-40B4-BE49-F238E27FC236}">
                <a16:creationId xmlns:a16="http://schemas.microsoft.com/office/drawing/2014/main" id="{A0392029-1FDF-41D7-B55B-7F89637DACC2}"/>
              </a:ext>
            </a:extLst>
          </p:cNvPr>
          <p:cNvSpPr/>
          <p:nvPr/>
        </p:nvSpPr>
        <p:spPr>
          <a:xfrm>
            <a:off x="252000" y="7600108"/>
            <a:ext cx="6372000" cy="180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chemeClr val="accent5"/>
                </a:solidFill>
                <a:effectLst/>
                <a:uLnTx/>
                <a:uFillTx/>
                <a:latin typeface="游ゴシック" panose="020B0400000000000000" pitchFamily="50" charset="-128"/>
                <a:ea typeface="游ゴシック" panose="020B0400000000000000" pitchFamily="50" charset="-128"/>
                <a:cs typeface="+mn-cs"/>
              </a:rPr>
              <a:t>・・・・・・・・・・・・・・・・・・・・・・・・・・・</a:t>
            </a:r>
          </a:p>
        </p:txBody>
      </p:sp>
      <p:sp>
        <p:nvSpPr>
          <p:cNvPr id="102" name="正方形/長方形 101">
            <a:extLst>
              <a:ext uri="{FF2B5EF4-FFF2-40B4-BE49-F238E27FC236}">
                <a16:creationId xmlns:a16="http://schemas.microsoft.com/office/drawing/2014/main" id="{D0F8B399-E8BF-4EF8-9C1C-D643D723B83F}"/>
              </a:ext>
            </a:extLst>
          </p:cNvPr>
          <p:cNvSpPr/>
          <p:nvPr/>
        </p:nvSpPr>
        <p:spPr>
          <a:xfrm>
            <a:off x="1017032" y="2780390"/>
            <a:ext cx="5220280" cy="471222"/>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kern="0" dirty="0">
                <a:solidFill>
                  <a:prstClr val="black"/>
                </a:solidFill>
                <a:latin typeface="游ゴシック" panose="020B0400000000000000" pitchFamily="50" charset="-128"/>
                <a:ea typeface="游ゴシック" panose="020B0400000000000000" pitchFamily="50" charset="-128"/>
              </a:rPr>
              <a:t>ターミナルビル隣接の専用スペースで</a:t>
            </a:r>
            <a:endParaRPr kumimoji="0" lang="en-US" altLang="ja-JP" sz="1600" b="1" kern="0" dirty="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レンタカー・カーシェアリングサービスが利用</a:t>
            </a:r>
            <a:r>
              <a:rPr kumimoji="0" lang="ja-JP" altLang="en-US" sz="1600" b="1" kern="0" dirty="0">
                <a:solidFill>
                  <a:prstClr val="black"/>
                </a:solidFill>
                <a:latin typeface="游ゴシック" panose="020B0400000000000000" pitchFamily="50" charset="-128"/>
                <a:ea typeface="游ゴシック" panose="020B0400000000000000" pitchFamily="50" charset="-128"/>
              </a:rPr>
              <a:t>可能</a:t>
            </a:r>
            <a:endParaRPr kumimoji="0" lang="en-US"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1" name="正方形/長方形 130">
            <a:extLst>
              <a:ext uri="{FF2B5EF4-FFF2-40B4-BE49-F238E27FC236}">
                <a16:creationId xmlns:a16="http://schemas.microsoft.com/office/drawing/2014/main" id="{553F07E3-6CFE-46D4-8F43-442735500A97}"/>
              </a:ext>
            </a:extLst>
          </p:cNvPr>
          <p:cNvSpPr/>
          <p:nvPr/>
        </p:nvSpPr>
        <p:spPr>
          <a:xfrm>
            <a:off x="981048" y="7816172"/>
            <a:ext cx="3096024" cy="54000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レンタカー・カーシェアリング会社２</a:t>
            </a:r>
            <a:r>
              <a:rPr kumimoji="0" lang="ja-JP" altLang="en-US" sz="1600" b="1" kern="0" dirty="0">
                <a:solidFill>
                  <a:prstClr val="black"/>
                </a:solidFill>
                <a:latin typeface="游ゴシック" panose="020B0400000000000000" pitchFamily="50" charset="-128"/>
                <a:ea typeface="游ゴシック" panose="020B0400000000000000" pitchFamily="50" charset="-128"/>
              </a:rPr>
              <a:t>社が参加</a:t>
            </a:r>
            <a:endParaRPr kumimoji="0" lang="en-US" altLang="ja-JP" sz="16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A415DF18-3068-4077-BE3D-C89AB4C90733}"/>
              </a:ext>
            </a:extLst>
          </p:cNvPr>
          <p:cNvSpPr/>
          <p:nvPr/>
        </p:nvSpPr>
        <p:spPr>
          <a:xfrm>
            <a:off x="261352" y="1691800"/>
            <a:ext cx="6336000" cy="900000"/>
          </a:xfrm>
          <a:prstGeom prst="rect">
            <a:avLst/>
          </a:prstGeom>
        </p:spPr>
        <p:txBody>
          <a:bodyPr>
            <a:noAutofit/>
          </a:bodyPr>
          <a:lstStyle/>
          <a:p>
            <a:pPr lvl="0" fontAlgn="base">
              <a:spcBef>
                <a:spcPct val="0"/>
              </a:spcBef>
              <a:spcAft>
                <a:spcPct val="0"/>
              </a:spcAft>
            </a:pPr>
            <a:r>
              <a:rPr kumimoji="0" lang="ja-JP" altLang="en-US" sz="1050" dirty="0">
                <a:solidFill>
                  <a:prstClr val="black"/>
                </a:solidFill>
                <a:latin typeface="游ゴシック" panose="020B0400000000000000" pitchFamily="50" charset="-128"/>
                <a:ea typeface="游ゴシック" panose="020B0400000000000000" pitchFamily="50" charset="-128"/>
                <a:cs typeface="Arial" charset="0"/>
              </a:rPr>
              <a:t>　ウィズコロナの状況下において、レンタカー・カーシェアリングの需要が高まってきており、第三者との接触機会が少ない二次交通の需要はさらに増加するものと想定しております。</a:t>
            </a:r>
            <a:endParaRPr kumimoji="0" lang="en-US" altLang="ja-JP" sz="1050" dirty="0">
              <a:solidFill>
                <a:prstClr val="black"/>
              </a:solidFill>
              <a:latin typeface="游ゴシック" panose="020B0400000000000000" pitchFamily="50" charset="-128"/>
              <a:ea typeface="游ゴシック" panose="020B0400000000000000" pitchFamily="50" charset="-128"/>
              <a:cs typeface="Arial" charset="0"/>
            </a:endParaRPr>
          </a:p>
          <a:p>
            <a:pPr lvl="0" fontAlgn="base">
              <a:spcBef>
                <a:spcPts val="200"/>
              </a:spcBef>
              <a:spcAft>
                <a:spcPct val="0"/>
              </a:spcAft>
            </a:pPr>
            <a:r>
              <a:rPr kumimoji="0" lang="ja-JP" altLang="en-US" sz="1050" dirty="0">
                <a:solidFill>
                  <a:prstClr val="black"/>
                </a:solidFill>
                <a:latin typeface="游ゴシック" panose="020B0400000000000000" pitchFamily="50" charset="-128"/>
                <a:ea typeface="游ゴシック" panose="020B0400000000000000" pitchFamily="50" charset="-128"/>
                <a:cs typeface="Arial" charset="0"/>
              </a:rPr>
              <a:t>　今般、当社は、</a:t>
            </a:r>
            <a:r>
              <a:rPr kumimoji="0" lang="en-US" altLang="ja-JP" sz="1050" dirty="0">
                <a:solidFill>
                  <a:prstClr val="black"/>
                </a:solidFill>
                <a:latin typeface="游ゴシック" panose="020B0400000000000000" pitchFamily="50" charset="-128"/>
                <a:ea typeface="游ゴシック" panose="020B0400000000000000" pitchFamily="50" charset="-128"/>
                <a:cs typeface="Arial" charset="0"/>
              </a:rPr>
              <a:t>2021</a:t>
            </a:r>
            <a:r>
              <a:rPr kumimoji="0" lang="ja-JP" altLang="en-US" sz="1050" dirty="0">
                <a:solidFill>
                  <a:prstClr val="black"/>
                </a:solidFill>
                <a:latin typeface="游ゴシック" panose="020B0400000000000000" pitchFamily="50" charset="-128"/>
                <a:ea typeface="游ゴシック" panose="020B0400000000000000" pitchFamily="50" charset="-128"/>
                <a:cs typeface="Arial" charset="0"/>
              </a:rPr>
              <a:t>年</a:t>
            </a:r>
            <a:r>
              <a:rPr kumimoji="0" lang="en-US" altLang="ja-JP" sz="1050" dirty="0">
                <a:solidFill>
                  <a:prstClr val="black"/>
                </a:solidFill>
                <a:latin typeface="游ゴシック" panose="020B0400000000000000" pitchFamily="50" charset="-128"/>
                <a:ea typeface="游ゴシック" panose="020B0400000000000000" pitchFamily="50" charset="-128"/>
                <a:cs typeface="Arial" charset="0"/>
              </a:rPr>
              <a:t>5</a:t>
            </a:r>
            <a:r>
              <a:rPr kumimoji="0" lang="ja-JP" altLang="en-US" sz="1050" dirty="0">
                <a:solidFill>
                  <a:prstClr val="black"/>
                </a:solidFill>
                <a:latin typeface="游ゴシック" panose="020B0400000000000000" pitchFamily="50" charset="-128"/>
                <a:ea typeface="游ゴシック" panose="020B0400000000000000" pitchFamily="50" charset="-128"/>
                <a:cs typeface="Arial" charset="0"/>
              </a:rPr>
              <a:t>月から実施している空港敷地内におけるレンタカー・カーシェアリング実証実験の結果を踏まえ、お客様の二次交通の選択肢を拡充し、更なる利便性向上を目的に、空港敷地内における直接貸渡しの本格運用を開始します。</a:t>
            </a:r>
            <a:endParaRPr kumimoji="0" lang="en-US" altLang="ja-JP" sz="1050" dirty="0">
              <a:solidFill>
                <a:prstClr val="black"/>
              </a:solidFill>
              <a:latin typeface="游ゴシック" panose="020B0400000000000000" pitchFamily="50" charset="-128"/>
              <a:ea typeface="游ゴシック" panose="020B0400000000000000" pitchFamily="50" charset="-128"/>
              <a:cs typeface="Arial" charset="0"/>
            </a:endParaRPr>
          </a:p>
        </p:txBody>
      </p:sp>
      <p:sp>
        <p:nvSpPr>
          <p:cNvPr id="45" name="楕円 44">
            <a:extLst>
              <a:ext uri="{FF2B5EF4-FFF2-40B4-BE49-F238E27FC236}">
                <a16:creationId xmlns:a16="http://schemas.microsoft.com/office/drawing/2014/main" id="{A5869E11-2B0A-4A9C-9D38-0D710270294E}"/>
              </a:ext>
            </a:extLst>
          </p:cNvPr>
          <p:cNvSpPr/>
          <p:nvPr/>
        </p:nvSpPr>
        <p:spPr>
          <a:xfrm>
            <a:off x="404664" y="7744164"/>
            <a:ext cx="576000" cy="576000"/>
          </a:xfrm>
          <a:prstGeom prst="ellipse">
            <a:avLst/>
          </a:prstGeom>
          <a:solidFill>
            <a:srgbClr val="FF006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54B7D9BD-2562-4B81-8471-2475B8050F05}"/>
              </a:ext>
            </a:extLst>
          </p:cNvPr>
          <p:cNvSpPr/>
          <p:nvPr/>
        </p:nvSpPr>
        <p:spPr>
          <a:xfrm>
            <a:off x="404664" y="7888220"/>
            <a:ext cx="576000" cy="360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POINT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p>
        </p:txBody>
      </p:sp>
      <p:sp>
        <p:nvSpPr>
          <p:cNvPr id="49" name="正方形/長方形 48">
            <a:extLst>
              <a:ext uri="{FF2B5EF4-FFF2-40B4-BE49-F238E27FC236}">
                <a16:creationId xmlns:a16="http://schemas.microsoft.com/office/drawing/2014/main" id="{23ADCC86-9DAC-42E0-947F-30BF22DEDCC2}"/>
              </a:ext>
            </a:extLst>
          </p:cNvPr>
          <p:cNvSpPr/>
          <p:nvPr/>
        </p:nvSpPr>
        <p:spPr>
          <a:xfrm>
            <a:off x="4112440" y="4716016"/>
            <a:ext cx="288000" cy="28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吹き出し: 折線 49">
            <a:extLst>
              <a:ext uri="{FF2B5EF4-FFF2-40B4-BE49-F238E27FC236}">
                <a16:creationId xmlns:a16="http://schemas.microsoft.com/office/drawing/2014/main" id="{C191E4EC-5947-4AC7-9EEC-F7B1B21D31C0}"/>
              </a:ext>
            </a:extLst>
          </p:cNvPr>
          <p:cNvSpPr/>
          <p:nvPr/>
        </p:nvSpPr>
        <p:spPr>
          <a:xfrm>
            <a:off x="3285224" y="6084168"/>
            <a:ext cx="2772000" cy="1440000"/>
          </a:xfrm>
          <a:prstGeom prst="borderCallout2">
            <a:avLst>
              <a:gd name="adj1" fmla="val -3010"/>
              <a:gd name="adj2" fmla="val 19275"/>
              <a:gd name="adj3" fmla="val -53301"/>
              <a:gd name="adj4" fmla="val 19248"/>
              <a:gd name="adj5" fmla="val -78993"/>
              <a:gd name="adj6" fmla="val 341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bIns="108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1" name="図 50">
            <a:extLst>
              <a:ext uri="{FF2B5EF4-FFF2-40B4-BE49-F238E27FC236}">
                <a16:creationId xmlns:a16="http://schemas.microsoft.com/office/drawing/2014/main" id="{AC1CF11F-3E33-4D0A-B327-B225BB5FCDB5}"/>
              </a:ext>
            </a:extLst>
          </p:cNvPr>
          <p:cNvPicPr>
            <a:picLocks noChangeAspect="1"/>
          </p:cNvPicPr>
          <p:nvPr/>
        </p:nvPicPr>
        <p:blipFill>
          <a:blip r:embed="rId5"/>
          <a:stretch>
            <a:fillRect/>
          </a:stretch>
        </p:blipFill>
        <p:spPr>
          <a:xfrm>
            <a:off x="3285296" y="6084168"/>
            <a:ext cx="2808000" cy="1490057"/>
          </a:xfrm>
          <a:prstGeom prst="rect">
            <a:avLst/>
          </a:prstGeom>
        </p:spPr>
      </p:pic>
      <p:pic>
        <p:nvPicPr>
          <p:cNvPr id="4" name="図 3">
            <a:extLst>
              <a:ext uri="{FF2B5EF4-FFF2-40B4-BE49-F238E27FC236}">
                <a16:creationId xmlns:a16="http://schemas.microsoft.com/office/drawing/2014/main" id="{795E0300-9CDF-4AF1-96CA-F88F149EFD5C}"/>
              </a:ext>
            </a:extLst>
          </p:cNvPr>
          <p:cNvPicPr>
            <a:picLocks noChangeAspect="1"/>
          </p:cNvPicPr>
          <p:nvPr/>
        </p:nvPicPr>
        <p:blipFill>
          <a:blip r:embed="rId6"/>
          <a:stretch>
            <a:fillRect/>
          </a:stretch>
        </p:blipFill>
        <p:spPr>
          <a:xfrm>
            <a:off x="3149621" y="8046416"/>
            <a:ext cx="2340000" cy="426067"/>
          </a:xfrm>
          <a:prstGeom prst="rect">
            <a:avLst/>
          </a:prstGeom>
        </p:spPr>
      </p:pic>
      <p:sp>
        <p:nvSpPr>
          <p:cNvPr id="34" name="正方形/長方形 33">
            <a:extLst>
              <a:ext uri="{FF2B5EF4-FFF2-40B4-BE49-F238E27FC236}">
                <a16:creationId xmlns:a16="http://schemas.microsoft.com/office/drawing/2014/main" id="{D375D5A2-0C54-4688-B0C6-CA1D22992D46}"/>
              </a:ext>
            </a:extLst>
          </p:cNvPr>
          <p:cNvSpPr/>
          <p:nvPr/>
        </p:nvSpPr>
        <p:spPr>
          <a:xfrm>
            <a:off x="261000" y="3347864"/>
            <a:ext cx="2880000" cy="900000"/>
          </a:xfrm>
          <a:prstGeom prst="rect">
            <a:avLst/>
          </a:prstGeom>
          <a:no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r>
              <a:rPr kumimoji="0" lang="en-US" altLang="ja-JP" sz="1050" kern="0" dirty="0">
                <a:latin typeface="游ゴシック" panose="020B0400000000000000" pitchFamily="50" charset="-128"/>
                <a:ea typeface="游ゴシック" panose="020B0400000000000000" pitchFamily="50" charset="-128"/>
              </a:rPr>
              <a:t>POINT</a:t>
            </a:r>
            <a:r>
              <a:rPr kumimoji="0" lang="ja-JP" altLang="en-US" sz="105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a:t>
            </a:r>
            <a:endParaRPr kumimoji="0" lang="en-US" altLang="ja-JP" sz="105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kern="0" dirty="0">
                <a:latin typeface="游ゴシック" panose="020B0400000000000000" pitchFamily="50" charset="-128"/>
                <a:ea typeface="游ゴシック" panose="020B0400000000000000" pitchFamily="50" charset="-128"/>
              </a:rPr>
              <a:t>　・空港敷地内に車両の貸渡しスペース設置</a:t>
            </a:r>
            <a:endParaRPr kumimoji="0" lang="en-US" altLang="ja-JP" sz="1050" kern="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kern="0" dirty="0">
                <a:latin typeface="游ゴシック" panose="020B0400000000000000" pitchFamily="50" charset="-128"/>
                <a:ea typeface="游ゴシック" panose="020B0400000000000000" pitchFamily="50" charset="-128"/>
              </a:rPr>
              <a:t>　・レンタカー会社の事務所での貸渡し</a:t>
            </a:r>
            <a:endParaRPr kumimoji="0" lang="en-US" altLang="ja-JP" sz="1050" kern="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kern="0" dirty="0">
                <a:latin typeface="游ゴシック" panose="020B0400000000000000" pitchFamily="50" charset="-128"/>
                <a:ea typeface="游ゴシック" panose="020B0400000000000000" pitchFamily="50" charset="-128"/>
              </a:rPr>
              <a:t>　　手続きが不要。</a:t>
            </a:r>
            <a:endParaRPr kumimoji="0" lang="en-US" altLang="ja-JP" sz="1050" kern="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50" kern="0" dirty="0">
                <a:latin typeface="游ゴシック" panose="020B0400000000000000" pitchFamily="50" charset="-128"/>
                <a:ea typeface="游ゴシック" panose="020B0400000000000000" pitchFamily="50" charset="-128"/>
              </a:rPr>
              <a:t>　　旅行先での時間を有効に活用できます。</a:t>
            </a:r>
            <a:endParaRPr kumimoji="0" lang="en-US" altLang="ja-JP" sz="1050" kern="0" dirty="0">
              <a:latin typeface="游ゴシック" panose="020B0400000000000000" pitchFamily="50" charset="-128"/>
              <a:ea typeface="游ゴシック" panose="020B0400000000000000" pitchFamily="50" charset="-128"/>
            </a:endParaRPr>
          </a:p>
        </p:txBody>
      </p:sp>
      <p:pic>
        <p:nvPicPr>
          <p:cNvPr id="9" name="グラフィックス 8" descr="車">
            <a:extLst>
              <a:ext uri="{FF2B5EF4-FFF2-40B4-BE49-F238E27FC236}">
                <a16:creationId xmlns:a16="http://schemas.microsoft.com/office/drawing/2014/main" id="{C0ED0AB6-AB4C-4614-8D83-E6C6388680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77344" y="3491880"/>
            <a:ext cx="648000" cy="648000"/>
          </a:xfrm>
          <a:prstGeom prst="rect">
            <a:avLst/>
          </a:prstGeom>
        </p:spPr>
      </p:pic>
      <p:pic>
        <p:nvPicPr>
          <p:cNvPr id="11" name="グラフィックス 10" descr="飛行機">
            <a:extLst>
              <a:ext uri="{FF2B5EF4-FFF2-40B4-BE49-F238E27FC236}">
                <a16:creationId xmlns:a16="http://schemas.microsoft.com/office/drawing/2014/main" id="{47CF8F47-F261-45C4-91DA-5D9C30D990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4689240" y="3383968"/>
            <a:ext cx="900000" cy="900000"/>
          </a:xfrm>
          <a:prstGeom prst="rect">
            <a:avLst/>
          </a:prstGeom>
        </p:spPr>
      </p:pic>
      <p:sp>
        <p:nvSpPr>
          <p:cNvPr id="12" name="矢印: 右 11">
            <a:extLst>
              <a:ext uri="{FF2B5EF4-FFF2-40B4-BE49-F238E27FC236}">
                <a16:creationId xmlns:a16="http://schemas.microsoft.com/office/drawing/2014/main" id="{20164DD1-1FCF-469D-B062-55AF25FFA436}"/>
              </a:ext>
            </a:extLst>
          </p:cNvPr>
          <p:cNvSpPr/>
          <p:nvPr/>
        </p:nvSpPr>
        <p:spPr>
          <a:xfrm>
            <a:off x="5589312" y="3635896"/>
            <a:ext cx="252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グラフィックス 13" descr="スマート フォン">
            <a:extLst>
              <a:ext uri="{FF2B5EF4-FFF2-40B4-BE49-F238E27FC236}">
                <a16:creationId xmlns:a16="http://schemas.microsoft.com/office/drawing/2014/main" id="{26C34B10-9CCB-4DC8-A5C1-432D11A68B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2957" y="3450059"/>
            <a:ext cx="540000" cy="540000"/>
          </a:xfrm>
          <a:prstGeom prst="rect">
            <a:avLst/>
          </a:prstGeom>
        </p:spPr>
      </p:pic>
      <p:sp>
        <p:nvSpPr>
          <p:cNvPr id="44" name="正方形/長方形 43">
            <a:extLst>
              <a:ext uri="{FF2B5EF4-FFF2-40B4-BE49-F238E27FC236}">
                <a16:creationId xmlns:a16="http://schemas.microsoft.com/office/drawing/2014/main" id="{5F3BB4DC-B434-49C2-AF40-3541B0EA044A}"/>
              </a:ext>
            </a:extLst>
          </p:cNvPr>
          <p:cNvSpPr/>
          <p:nvPr/>
        </p:nvSpPr>
        <p:spPr>
          <a:xfrm>
            <a:off x="3577141" y="3491984"/>
            <a:ext cx="1008000" cy="432000"/>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kern="0" dirty="0">
                <a:solidFill>
                  <a:prstClr val="black"/>
                </a:solidFill>
                <a:latin typeface="游ゴシック" panose="020B0400000000000000" pitchFamily="50" charset="-128"/>
                <a:ea typeface="游ゴシック" panose="020B0400000000000000" pitchFamily="50" charset="-128"/>
              </a:rPr>
              <a:t>出発前に</a:t>
            </a:r>
            <a:endParaRPr kumimoji="0" lang="en-US" altLang="ja-JP" sz="800" b="1" kern="0" dirty="0">
              <a:solidFill>
                <a:prstClr val="black"/>
              </a:solidFill>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kern="0" dirty="0">
                <a:solidFill>
                  <a:prstClr val="black"/>
                </a:solidFill>
                <a:latin typeface="游ゴシック" panose="020B0400000000000000" pitchFamily="50" charset="-128"/>
                <a:ea typeface="游ゴシック" panose="020B0400000000000000" pitchFamily="50" charset="-128"/>
              </a:rPr>
              <a:t>サービスを</a:t>
            </a:r>
            <a:endParaRPr kumimoji="0" lang="en-US" altLang="ja-JP" sz="800" b="1" kern="0" dirty="0">
              <a:solidFill>
                <a:prstClr val="black"/>
              </a:solidFill>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800" b="1" kern="0" dirty="0">
                <a:solidFill>
                  <a:prstClr val="black"/>
                </a:solidFill>
                <a:latin typeface="游ゴシック" panose="020B0400000000000000" pitchFamily="50" charset="-128"/>
                <a:ea typeface="游ゴシック" panose="020B0400000000000000" pitchFamily="50" charset="-128"/>
              </a:rPr>
              <a:t>事前予約</a:t>
            </a:r>
            <a:endParaRPr kumimoji="0" lang="en-US" altLang="ja-JP" sz="8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7" name="矢印: 右 46">
            <a:extLst>
              <a:ext uri="{FF2B5EF4-FFF2-40B4-BE49-F238E27FC236}">
                <a16:creationId xmlns:a16="http://schemas.microsoft.com/office/drawing/2014/main" id="{4D2A1966-69B8-467D-B769-597E3DE80A4C}"/>
              </a:ext>
            </a:extLst>
          </p:cNvPr>
          <p:cNvSpPr/>
          <p:nvPr/>
        </p:nvSpPr>
        <p:spPr>
          <a:xfrm rot="10800000">
            <a:off x="5589313" y="3851904"/>
            <a:ext cx="252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a:extLst>
              <a:ext uri="{FF2B5EF4-FFF2-40B4-BE49-F238E27FC236}">
                <a16:creationId xmlns:a16="http://schemas.microsoft.com/office/drawing/2014/main" id="{2F4B2EBB-4EE1-47A0-B0E3-0A28E7F859D8}"/>
              </a:ext>
            </a:extLst>
          </p:cNvPr>
          <p:cNvPicPr>
            <a:picLocks noChangeAspect="1"/>
          </p:cNvPicPr>
          <p:nvPr/>
        </p:nvPicPr>
        <p:blipFill>
          <a:blip r:embed="rId6"/>
          <a:stretch>
            <a:fillRect/>
          </a:stretch>
        </p:blipFill>
        <p:spPr>
          <a:xfrm>
            <a:off x="3145125" y="4036336"/>
            <a:ext cx="864000" cy="157312"/>
          </a:xfrm>
          <a:prstGeom prst="rect">
            <a:avLst/>
          </a:prstGeom>
        </p:spPr>
      </p:pic>
      <p:sp>
        <p:nvSpPr>
          <p:cNvPr id="15" name="正方形/長方形 14">
            <a:extLst>
              <a:ext uri="{FF2B5EF4-FFF2-40B4-BE49-F238E27FC236}">
                <a16:creationId xmlns:a16="http://schemas.microsoft.com/office/drawing/2014/main" id="{17017552-CC9E-495D-9041-1747AC295110}"/>
              </a:ext>
            </a:extLst>
          </p:cNvPr>
          <p:cNvSpPr/>
          <p:nvPr/>
        </p:nvSpPr>
        <p:spPr>
          <a:xfrm>
            <a:off x="3109301" y="3383968"/>
            <a:ext cx="1512000" cy="90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A0C4D263-D2E4-41C6-89FB-6E2CC63209E4}"/>
              </a:ext>
            </a:extLst>
          </p:cNvPr>
          <p:cNvPicPr>
            <a:picLocks noChangeAspect="1"/>
          </p:cNvPicPr>
          <p:nvPr/>
        </p:nvPicPr>
        <p:blipFill rotWithShape="1">
          <a:blip r:embed="rId13"/>
          <a:srcRect l="40041" t="64027" r="54253" b="16754"/>
          <a:stretch/>
        </p:blipFill>
        <p:spPr>
          <a:xfrm>
            <a:off x="5589240" y="7765859"/>
            <a:ext cx="936104" cy="886335"/>
          </a:xfrm>
          <a:prstGeom prst="rect">
            <a:avLst/>
          </a:prstGeom>
        </p:spPr>
      </p:pic>
      <p:pic>
        <p:nvPicPr>
          <p:cNvPr id="38" name="図 37">
            <a:extLst>
              <a:ext uri="{FF2B5EF4-FFF2-40B4-BE49-F238E27FC236}">
                <a16:creationId xmlns:a16="http://schemas.microsoft.com/office/drawing/2014/main" id="{8A6F7FD3-1F7E-468E-B38C-ABBA1044E5B5}"/>
              </a:ext>
            </a:extLst>
          </p:cNvPr>
          <p:cNvPicPr>
            <a:picLocks noChangeAspect="1"/>
          </p:cNvPicPr>
          <p:nvPr/>
        </p:nvPicPr>
        <p:blipFill rotWithShape="1">
          <a:blip r:embed="rId13"/>
          <a:srcRect l="40041" t="64027" r="54253" b="16754"/>
          <a:stretch/>
        </p:blipFill>
        <p:spPr>
          <a:xfrm>
            <a:off x="4176725" y="4001117"/>
            <a:ext cx="264056" cy="250017"/>
          </a:xfrm>
          <a:prstGeom prst="rect">
            <a:avLst/>
          </a:prstGeom>
        </p:spPr>
      </p:pic>
    </p:spTree>
    <p:extLst>
      <p:ext uri="{BB962C8B-B14F-4D97-AF65-F5344CB8AC3E}">
        <p14:creationId xmlns:p14="http://schemas.microsoft.com/office/powerpoint/2010/main" val="14918272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614</Words>
  <Application>Microsoft Office PowerPoint</Application>
  <PresentationFormat>画面に合わせる (4:3)</PresentationFormat>
  <Paragraphs>49</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ＭＳ Ｐゴシック</vt:lpstr>
      <vt:lpstr>ＭＳ 明朝</vt:lpstr>
      <vt:lpstr>游ゴシック</vt:lpstr>
      <vt:lpstr>Arial</vt:lpstr>
      <vt:lpstr>Calibri</vt:lpstr>
      <vt:lpstr>Verdana</vt:lpstr>
      <vt:lpstr>Office ​​テーマ</vt:lpstr>
      <vt:lpstr>帯広空港レンタカー・カーシェアリング本格運用開始について ～２０２２年１０月１日より開始～</vt:lpstr>
      <vt:lpstr>PowerPoint プレゼンテーション</vt:lpstr>
    </vt:vector>
  </TitlesOfParts>
  <Company>電通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北海道エアポート</dc:creator>
  <cp:lastModifiedBy>河尻　尚哉</cp:lastModifiedBy>
  <cp:revision>21</cp:revision>
  <dcterms:created xsi:type="dcterms:W3CDTF">2020-01-23T03:21:36Z</dcterms:created>
  <dcterms:modified xsi:type="dcterms:W3CDTF">2022-09-22T07:53:08Z</dcterms:modified>
</cp:coreProperties>
</file>